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38" r:id="rId3"/>
    <p:sldMasterId id="2147483756" r:id="rId4"/>
    <p:sldMasterId id="2147483803" r:id="rId5"/>
  </p:sldMasterIdLst>
  <p:sldIdLst>
    <p:sldId id="257" r:id="rId6"/>
    <p:sldId id="258" r:id="rId7"/>
    <p:sldId id="259" r:id="rId8"/>
    <p:sldId id="260" r:id="rId9"/>
    <p:sldId id="262" r:id="rId10"/>
    <p:sldId id="264" r:id="rId11"/>
    <p:sldId id="267" r:id="rId12"/>
    <p:sldId id="268" r:id="rId13"/>
    <p:sldId id="269" r:id="rId14"/>
    <p:sldId id="270" r:id="rId15"/>
    <p:sldId id="271" r:id="rId16"/>
    <p:sldId id="276"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F67A9-0A87-40A7-845D-53B0AF55D19D}" type="doc">
      <dgm:prSet loTypeId="urn:microsoft.com/office/officeart/2008/layout/AlternatingHexagons" loCatId="list" qsTypeId="urn:microsoft.com/office/officeart/2005/8/quickstyle/3d1" qsCatId="3D" csTypeId="urn:microsoft.com/office/officeart/2005/8/colors/colorful1" csCatId="colorful" phldr="1"/>
      <dgm:spPr/>
      <dgm:t>
        <a:bodyPr/>
        <a:lstStyle/>
        <a:p>
          <a:endParaRPr lang="en-US"/>
        </a:p>
      </dgm:t>
    </dgm:pt>
    <dgm:pt modelId="{924DDA95-6A57-4BC2-950B-1919C6E8E5FE}">
      <dgm:prSet phldrT="[Text]"/>
      <dgm:spPr/>
      <dgm:t>
        <a:bodyPr/>
        <a:lstStyle/>
        <a:p>
          <a:r>
            <a:rPr lang="en-US" dirty="0">
              <a:latin typeface="Times New Roman" panose="02020603050405020304" pitchFamily="18" charset="0"/>
              <a:cs typeface="Times New Roman" panose="02020603050405020304" pitchFamily="18" charset="0"/>
            </a:rPr>
            <a:t>Monetary policy making</a:t>
          </a:r>
        </a:p>
      </dgm:t>
    </dgm:pt>
    <dgm:pt modelId="{5035F547-5190-4AD5-8B72-0912B2A25EB9}" type="sibTrans" cxnId="{F666EF87-51D7-4C01-B5E0-249B5B8B4C8D}">
      <dgm:prSet custT="1"/>
      <dgm:spPr/>
      <dgm:t>
        <a:bodyPr/>
        <a:lstStyle/>
        <a:p>
          <a:r>
            <a:rPr lang="en-US" sz="25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Capital asset pricing</a:t>
          </a:r>
        </a:p>
      </dgm:t>
    </dgm:pt>
    <dgm:pt modelId="{EE6111DB-5C89-459B-A783-63DD5F591D27}" type="parTrans" cxnId="{F666EF87-51D7-4C01-B5E0-249B5B8B4C8D}">
      <dgm:prSet/>
      <dgm:spPr/>
      <dgm:t>
        <a:bodyPr/>
        <a:lstStyle/>
        <a:p>
          <a:endParaRPr lang="en-US"/>
        </a:p>
      </dgm:t>
    </dgm:pt>
    <dgm:pt modelId="{FFA08CE3-F504-44FF-B7F2-619FA523CDA1}">
      <dgm:prSet phldrT="[Text]"/>
      <dgm:spPr/>
      <dgm:t>
        <a:bodyPr/>
        <a:lstStyle/>
        <a:p>
          <a:r>
            <a:rPr lang="en-US" dirty="0">
              <a:solidFill>
                <a:srgbClr val="FF0000"/>
              </a:solidFill>
              <a:latin typeface="Times New Roman" panose="02020603050405020304" pitchFamily="18" charset="0"/>
              <a:cs typeface="Times New Roman" panose="02020603050405020304" pitchFamily="18" charset="0"/>
            </a:rPr>
            <a:t>Applications in finance</a:t>
          </a:r>
        </a:p>
      </dgm:t>
    </dgm:pt>
    <dgm:pt modelId="{D3242EC6-8D43-4740-93C1-8CA6990D8D03}" type="sibTrans" cxnId="{8F013CD6-7D9A-45CE-846C-A4BC8B3DF2DD}">
      <dgm:prSet/>
      <dgm:spPr/>
      <dgm:t>
        <a:bodyPr/>
        <a:lstStyle/>
        <a:p>
          <a:r>
            <a:rPr lang="en-US" dirty="0">
              <a:latin typeface="Times New Roman" panose="02020603050405020304" pitchFamily="18" charset="0"/>
              <a:cs typeface="Times New Roman" panose="02020603050405020304" pitchFamily="18" charset="0"/>
            </a:rPr>
            <a:t>Risk management</a:t>
          </a:r>
        </a:p>
      </dgm:t>
    </dgm:pt>
    <dgm:pt modelId="{2D715FE3-0E03-4C57-82A8-6F4DC38CCA2A}" type="parTrans" cxnId="{8F013CD6-7D9A-45CE-846C-A4BC8B3DF2DD}">
      <dgm:prSet/>
      <dgm:spPr/>
      <dgm:t>
        <a:bodyPr/>
        <a:lstStyle/>
        <a:p>
          <a:endParaRPr lang="en-US"/>
        </a:p>
      </dgm:t>
    </dgm:pt>
    <dgm:pt modelId="{7F3144BA-3E89-4318-BE69-D76CC2894DF0}">
      <dgm:prSet phldrT="[Text]" custT="1"/>
      <dgm:spPr/>
      <dgm:t>
        <a:bodyPr/>
        <a:lstStyle/>
        <a:p>
          <a:r>
            <a:rPr lang="en-US" sz="1400" dirty="0">
              <a:latin typeface="Times New Roman" panose="02020603050405020304" pitchFamily="18" charset="0"/>
              <a:cs typeface="Times New Roman" panose="02020603050405020304" pitchFamily="18" charset="0"/>
            </a:rPr>
            <a:t>Portfolio management</a:t>
          </a:r>
        </a:p>
      </dgm:t>
    </dgm:pt>
    <dgm:pt modelId="{E60D0962-F512-4965-8456-23B3B761DF87}" type="sibTrans" cxnId="{220E889D-E8EF-4935-A2B3-00A58DB30C54}">
      <dgm:prSet custT="1"/>
      <dgm:spPr/>
      <dgm:t>
        <a:bodyPr/>
        <a:lstStyle/>
        <a:p>
          <a:r>
            <a:rPr lang="en-US" sz="1600" dirty="0">
              <a:latin typeface="Times New Roman" panose="02020603050405020304" pitchFamily="18" charset="0"/>
              <a:cs typeface="Times New Roman" panose="02020603050405020304" pitchFamily="18" charset="0"/>
            </a:rPr>
            <a:t>Option pricing</a:t>
          </a:r>
        </a:p>
      </dgm:t>
    </dgm:pt>
    <dgm:pt modelId="{30BC59D2-386F-4EDF-BD3D-FB4177AB0E21}" type="parTrans" cxnId="{220E889D-E8EF-4935-A2B3-00A58DB30C54}">
      <dgm:prSet/>
      <dgm:spPr/>
      <dgm:t>
        <a:bodyPr/>
        <a:lstStyle/>
        <a:p>
          <a:endParaRPr lang="en-US"/>
        </a:p>
      </dgm:t>
    </dgm:pt>
    <dgm:pt modelId="{484EC09E-C8EA-489E-96E6-6429AFDB3F68}" type="pres">
      <dgm:prSet presAssocID="{2D1F67A9-0A87-40A7-845D-53B0AF55D19D}" presName="Name0" presStyleCnt="0">
        <dgm:presLayoutVars>
          <dgm:chMax/>
          <dgm:chPref/>
          <dgm:dir/>
          <dgm:animLvl val="lvl"/>
        </dgm:presLayoutVars>
      </dgm:prSet>
      <dgm:spPr/>
    </dgm:pt>
    <dgm:pt modelId="{0D3C8A95-775D-4469-B8B9-BF0EB1A8CDF9}" type="pres">
      <dgm:prSet presAssocID="{7F3144BA-3E89-4318-BE69-D76CC2894DF0}" presName="composite" presStyleCnt="0"/>
      <dgm:spPr/>
    </dgm:pt>
    <dgm:pt modelId="{2D33EA19-BC98-4514-AB60-D6C9F4ABB5CB}" type="pres">
      <dgm:prSet presAssocID="{7F3144BA-3E89-4318-BE69-D76CC2894DF0}" presName="Parent1" presStyleLbl="node1" presStyleIdx="0" presStyleCnt="6">
        <dgm:presLayoutVars>
          <dgm:chMax val="1"/>
          <dgm:chPref val="1"/>
          <dgm:bulletEnabled val="1"/>
        </dgm:presLayoutVars>
      </dgm:prSet>
      <dgm:spPr/>
    </dgm:pt>
    <dgm:pt modelId="{5859755C-6E4C-4634-A5F8-AFAFB4AF03FA}" type="pres">
      <dgm:prSet presAssocID="{7F3144BA-3E89-4318-BE69-D76CC2894DF0}" presName="Childtext1" presStyleLbl="revTx" presStyleIdx="0" presStyleCnt="3">
        <dgm:presLayoutVars>
          <dgm:chMax val="0"/>
          <dgm:chPref val="0"/>
          <dgm:bulletEnabled val="1"/>
        </dgm:presLayoutVars>
      </dgm:prSet>
      <dgm:spPr/>
    </dgm:pt>
    <dgm:pt modelId="{FFB10895-7BD1-4E31-A2D2-2F4ACB7FAA07}" type="pres">
      <dgm:prSet presAssocID="{7F3144BA-3E89-4318-BE69-D76CC2894DF0}" presName="BalanceSpacing" presStyleCnt="0"/>
      <dgm:spPr/>
    </dgm:pt>
    <dgm:pt modelId="{678FBF04-F443-41E9-91E4-31B6B13A03B9}" type="pres">
      <dgm:prSet presAssocID="{7F3144BA-3E89-4318-BE69-D76CC2894DF0}" presName="BalanceSpacing1" presStyleCnt="0"/>
      <dgm:spPr/>
    </dgm:pt>
    <dgm:pt modelId="{859CE782-69CF-44F9-A1AC-273928C547DB}" type="pres">
      <dgm:prSet presAssocID="{E60D0962-F512-4965-8456-23B3B761DF87}" presName="Accent1Text" presStyleLbl="node1" presStyleIdx="1" presStyleCnt="6"/>
      <dgm:spPr/>
    </dgm:pt>
    <dgm:pt modelId="{5F990801-B0D9-44C6-95F8-8ABA2F35CBF3}" type="pres">
      <dgm:prSet presAssocID="{E60D0962-F512-4965-8456-23B3B761DF87}" presName="spaceBetweenRectangles" presStyleCnt="0"/>
      <dgm:spPr/>
    </dgm:pt>
    <dgm:pt modelId="{3D9E5FEE-11D3-4008-B2BE-4CC5873DC54A}" type="pres">
      <dgm:prSet presAssocID="{FFA08CE3-F504-44FF-B7F2-619FA523CDA1}" presName="composite" presStyleCnt="0"/>
      <dgm:spPr/>
    </dgm:pt>
    <dgm:pt modelId="{F832119D-DB38-429B-AD31-ED842C17A248}" type="pres">
      <dgm:prSet presAssocID="{FFA08CE3-F504-44FF-B7F2-619FA523CDA1}" presName="Parent1" presStyleLbl="node1" presStyleIdx="2" presStyleCnt="6">
        <dgm:presLayoutVars>
          <dgm:chMax val="1"/>
          <dgm:chPref val="1"/>
          <dgm:bulletEnabled val="1"/>
        </dgm:presLayoutVars>
      </dgm:prSet>
      <dgm:spPr/>
    </dgm:pt>
    <dgm:pt modelId="{13A9A8CF-1F6D-4A42-AA93-83004846CE25}" type="pres">
      <dgm:prSet presAssocID="{FFA08CE3-F504-44FF-B7F2-619FA523CDA1}" presName="Childtext1" presStyleLbl="revTx" presStyleIdx="1" presStyleCnt="3">
        <dgm:presLayoutVars>
          <dgm:chMax val="0"/>
          <dgm:chPref val="0"/>
          <dgm:bulletEnabled val="1"/>
        </dgm:presLayoutVars>
      </dgm:prSet>
      <dgm:spPr/>
    </dgm:pt>
    <dgm:pt modelId="{16201EF4-9148-4958-AA60-1337351B6C8D}" type="pres">
      <dgm:prSet presAssocID="{FFA08CE3-F504-44FF-B7F2-619FA523CDA1}" presName="BalanceSpacing" presStyleCnt="0"/>
      <dgm:spPr/>
    </dgm:pt>
    <dgm:pt modelId="{0814A722-1420-487A-97D3-ECF2C6CAEAD0}" type="pres">
      <dgm:prSet presAssocID="{FFA08CE3-F504-44FF-B7F2-619FA523CDA1}" presName="BalanceSpacing1" presStyleCnt="0"/>
      <dgm:spPr/>
    </dgm:pt>
    <dgm:pt modelId="{E26FFE3C-F312-4286-9B4E-1D25986261B9}" type="pres">
      <dgm:prSet presAssocID="{D3242EC6-8D43-4740-93C1-8CA6990D8D03}" presName="Accent1Text" presStyleLbl="node1" presStyleIdx="3" presStyleCnt="6"/>
      <dgm:spPr/>
    </dgm:pt>
    <dgm:pt modelId="{B406003A-5FAD-4439-942C-834518D053DD}" type="pres">
      <dgm:prSet presAssocID="{D3242EC6-8D43-4740-93C1-8CA6990D8D03}" presName="spaceBetweenRectangles" presStyleCnt="0"/>
      <dgm:spPr/>
    </dgm:pt>
    <dgm:pt modelId="{0F1B2FC6-0F4E-49A9-945F-3C4FE511DF81}" type="pres">
      <dgm:prSet presAssocID="{924DDA95-6A57-4BC2-950B-1919C6E8E5FE}" presName="composite" presStyleCnt="0"/>
      <dgm:spPr/>
    </dgm:pt>
    <dgm:pt modelId="{7677BA8C-E00E-491C-B46F-52B0F2A2343D}" type="pres">
      <dgm:prSet presAssocID="{924DDA95-6A57-4BC2-950B-1919C6E8E5FE}" presName="Parent1" presStyleLbl="node1" presStyleIdx="4" presStyleCnt="6">
        <dgm:presLayoutVars>
          <dgm:chMax val="1"/>
          <dgm:chPref val="1"/>
          <dgm:bulletEnabled val="1"/>
        </dgm:presLayoutVars>
      </dgm:prSet>
      <dgm:spPr/>
    </dgm:pt>
    <dgm:pt modelId="{57ECB4FA-B221-47A4-8F50-F58BC35BE12B}" type="pres">
      <dgm:prSet presAssocID="{924DDA95-6A57-4BC2-950B-1919C6E8E5FE}" presName="Childtext1" presStyleLbl="revTx" presStyleIdx="2" presStyleCnt="3">
        <dgm:presLayoutVars>
          <dgm:chMax val="0"/>
          <dgm:chPref val="0"/>
          <dgm:bulletEnabled val="1"/>
        </dgm:presLayoutVars>
      </dgm:prSet>
      <dgm:spPr/>
    </dgm:pt>
    <dgm:pt modelId="{B193C763-D1CC-42AE-926C-27F3F702634A}" type="pres">
      <dgm:prSet presAssocID="{924DDA95-6A57-4BC2-950B-1919C6E8E5FE}" presName="BalanceSpacing" presStyleCnt="0"/>
      <dgm:spPr/>
    </dgm:pt>
    <dgm:pt modelId="{A0E0B015-61A9-40A9-B4B5-1A1865EC508B}" type="pres">
      <dgm:prSet presAssocID="{924DDA95-6A57-4BC2-950B-1919C6E8E5FE}" presName="BalanceSpacing1" presStyleCnt="0"/>
      <dgm:spPr/>
    </dgm:pt>
    <dgm:pt modelId="{F626C330-0A12-4026-81B8-FBE031168227}" type="pres">
      <dgm:prSet presAssocID="{5035F547-5190-4AD5-8B72-0912B2A25EB9}" presName="Accent1Text" presStyleLbl="node1" presStyleIdx="5" presStyleCnt="6"/>
      <dgm:spPr/>
    </dgm:pt>
  </dgm:ptLst>
  <dgm:cxnLst>
    <dgm:cxn modelId="{6C01F869-AE52-4F7F-8712-631DD067BC46}" type="presOf" srcId="{2D1F67A9-0A87-40A7-845D-53B0AF55D19D}" destId="{484EC09E-C8EA-489E-96E6-6429AFDB3F68}" srcOrd="0" destOrd="0" presId="urn:microsoft.com/office/officeart/2008/layout/AlternatingHexagons"/>
    <dgm:cxn modelId="{44DC9D78-C3EC-461E-AA71-1D23273EB8E4}" type="presOf" srcId="{7F3144BA-3E89-4318-BE69-D76CC2894DF0}" destId="{2D33EA19-BC98-4514-AB60-D6C9F4ABB5CB}" srcOrd="0" destOrd="0" presId="urn:microsoft.com/office/officeart/2008/layout/AlternatingHexagons"/>
    <dgm:cxn modelId="{EACA6F7E-ADD5-412A-B252-EF2C47A042A2}" type="presOf" srcId="{D3242EC6-8D43-4740-93C1-8CA6990D8D03}" destId="{E26FFE3C-F312-4286-9B4E-1D25986261B9}" srcOrd="0" destOrd="0" presId="urn:microsoft.com/office/officeart/2008/layout/AlternatingHexagons"/>
    <dgm:cxn modelId="{F666EF87-51D7-4C01-B5E0-249B5B8B4C8D}" srcId="{2D1F67A9-0A87-40A7-845D-53B0AF55D19D}" destId="{924DDA95-6A57-4BC2-950B-1919C6E8E5FE}" srcOrd="2" destOrd="0" parTransId="{EE6111DB-5C89-459B-A783-63DD5F591D27}" sibTransId="{5035F547-5190-4AD5-8B72-0912B2A25EB9}"/>
    <dgm:cxn modelId="{220E889D-E8EF-4935-A2B3-00A58DB30C54}" srcId="{2D1F67A9-0A87-40A7-845D-53B0AF55D19D}" destId="{7F3144BA-3E89-4318-BE69-D76CC2894DF0}" srcOrd="0" destOrd="0" parTransId="{30BC59D2-386F-4EDF-BD3D-FB4177AB0E21}" sibTransId="{E60D0962-F512-4965-8456-23B3B761DF87}"/>
    <dgm:cxn modelId="{4A100DA5-6DC6-49AA-B57C-C7E3E5112D37}" type="presOf" srcId="{5035F547-5190-4AD5-8B72-0912B2A25EB9}" destId="{F626C330-0A12-4026-81B8-FBE031168227}" srcOrd="0" destOrd="0" presId="urn:microsoft.com/office/officeart/2008/layout/AlternatingHexagons"/>
    <dgm:cxn modelId="{9512B5A7-EC06-4C3A-9060-BD8839522825}" type="presOf" srcId="{E60D0962-F512-4965-8456-23B3B761DF87}" destId="{859CE782-69CF-44F9-A1AC-273928C547DB}" srcOrd="0" destOrd="0" presId="urn:microsoft.com/office/officeart/2008/layout/AlternatingHexagons"/>
    <dgm:cxn modelId="{F8F3D5D1-1E6F-4229-81DE-200B06CCB6A3}" type="presOf" srcId="{924DDA95-6A57-4BC2-950B-1919C6E8E5FE}" destId="{7677BA8C-E00E-491C-B46F-52B0F2A2343D}" srcOrd="0" destOrd="0" presId="urn:microsoft.com/office/officeart/2008/layout/AlternatingHexagons"/>
    <dgm:cxn modelId="{8F013CD6-7D9A-45CE-846C-A4BC8B3DF2DD}" srcId="{2D1F67A9-0A87-40A7-845D-53B0AF55D19D}" destId="{FFA08CE3-F504-44FF-B7F2-619FA523CDA1}" srcOrd="1" destOrd="0" parTransId="{2D715FE3-0E03-4C57-82A8-6F4DC38CCA2A}" sibTransId="{D3242EC6-8D43-4740-93C1-8CA6990D8D03}"/>
    <dgm:cxn modelId="{15C149E8-5F7C-411A-9D45-17496A29B8F4}" type="presOf" srcId="{FFA08CE3-F504-44FF-B7F2-619FA523CDA1}" destId="{F832119D-DB38-429B-AD31-ED842C17A248}" srcOrd="0" destOrd="0" presId="urn:microsoft.com/office/officeart/2008/layout/AlternatingHexagons"/>
    <dgm:cxn modelId="{0AFDF741-3C98-4BCA-B346-06944A7211A4}" type="presParOf" srcId="{484EC09E-C8EA-489E-96E6-6429AFDB3F68}" destId="{0D3C8A95-775D-4469-B8B9-BF0EB1A8CDF9}" srcOrd="0" destOrd="0" presId="urn:microsoft.com/office/officeart/2008/layout/AlternatingHexagons"/>
    <dgm:cxn modelId="{999693C8-B1D3-440C-B2D8-88C517843671}" type="presParOf" srcId="{0D3C8A95-775D-4469-B8B9-BF0EB1A8CDF9}" destId="{2D33EA19-BC98-4514-AB60-D6C9F4ABB5CB}" srcOrd="0" destOrd="0" presId="urn:microsoft.com/office/officeart/2008/layout/AlternatingHexagons"/>
    <dgm:cxn modelId="{A643EE5B-A2CF-437C-9E65-777EF81FE3B5}" type="presParOf" srcId="{0D3C8A95-775D-4469-B8B9-BF0EB1A8CDF9}" destId="{5859755C-6E4C-4634-A5F8-AFAFB4AF03FA}" srcOrd="1" destOrd="0" presId="urn:microsoft.com/office/officeart/2008/layout/AlternatingHexagons"/>
    <dgm:cxn modelId="{745A1780-D99B-4586-9531-EC2276F874A4}" type="presParOf" srcId="{0D3C8A95-775D-4469-B8B9-BF0EB1A8CDF9}" destId="{FFB10895-7BD1-4E31-A2D2-2F4ACB7FAA07}" srcOrd="2" destOrd="0" presId="urn:microsoft.com/office/officeart/2008/layout/AlternatingHexagons"/>
    <dgm:cxn modelId="{C8AE7EE4-14D1-48F8-8C9F-FC6158846164}" type="presParOf" srcId="{0D3C8A95-775D-4469-B8B9-BF0EB1A8CDF9}" destId="{678FBF04-F443-41E9-91E4-31B6B13A03B9}" srcOrd="3" destOrd="0" presId="urn:microsoft.com/office/officeart/2008/layout/AlternatingHexagons"/>
    <dgm:cxn modelId="{EB5F7DE9-0243-4E11-BCC6-BFFD00F816C4}" type="presParOf" srcId="{0D3C8A95-775D-4469-B8B9-BF0EB1A8CDF9}" destId="{859CE782-69CF-44F9-A1AC-273928C547DB}" srcOrd="4" destOrd="0" presId="urn:microsoft.com/office/officeart/2008/layout/AlternatingHexagons"/>
    <dgm:cxn modelId="{4E4852E1-C602-4A33-8446-C67595CC9AC2}" type="presParOf" srcId="{484EC09E-C8EA-489E-96E6-6429AFDB3F68}" destId="{5F990801-B0D9-44C6-95F8-8ABA2F35CBF3}" srcOrd="1" destOrd="0" presId="urn:microsoft.com/office/officeart/2008/layout/AlternatingHexagons"/>
    <dgm:cxn modelId="{717174D2-A10A-485C-AC79-C161B610B88C}" type="presParOf" srcId="{484EC09E-C8EA-489E-96E6-6429AFDB3F68}" destId="{3D9E5FEE-11D3-4008-B2BE-4CC5873DC54A}" srcOrd="2" destOrd="0" presId="urn:microsoft.com/office/officeart/2008/layout/AlternatingHexagons"/>
    <dgm:cxn modelId="{2758E81B-E20E-4981-8822-6F61AA038C3A}" type="presParOf" srcId="{3D9E5FEE-11D3-4008-B2BE-4CC5873DC54A}" destId="{F832119D-DB38-429B-AD31-ED842C17A248}" srcOrd="0" destOrd="0" presId="urn:microsoft.com/office/officeart/2008/layout/AlternatingHexagons"/>
    <dgm:cxn modelId="{8E79661C-CC4C-46A5-ABAB-A332A1854BB4}" type="presParOf" srcId="{3D9E5FEE-11D3-4008-B2BE-4CC5873DC54A}" destId="{13A9A8CF-1F6D-4A42-AA93-83004846CE25}" srcOrd="1" destOrd="0" presId="urn:microsoft.com/office/officeart/2008/layout/AlternatingHexagons"/>
    <dgm:cxn modelId="{260F63E3-CD81-4BDD-96F6-6FBEB300CD25}" type="presParOf" srcId="{3D9E5FEE-11D3-4008-B2BE-4CC5873DC54A}" destId="{16201EF4-9148-4958-AA60-1337351B6C8D}" srcOrd="2" destOrd="0" presId="urn:microsoft.com/office/officeart/2008/layout/AlternatingHexagons"/>
    <dgm:cxn modelId="{71F44C0B-6CD5-49CE-B3D6-4E500E32F9EE}" type="presParOf" srcId="{3D9E5FEE-11D3-4008-B2BE-4CC5873DC54A}" destId="{0814A722-1420-487A-97D3-ECF2C6CAEAD0}" srcOrd="3" destOrd="0" presId="urn:microsoft.com/office/officeart/2008/layout/AlternatingHexagons"/>
    <dgm:cxn modelId="{D725FBD2-4914-4083-B049-649B94D42D76}" type="presParOf" srcId="{3D9E5FEE-11D3-4008-B2BE-4CC5873DC54A}" destId="{E26FFE3C-F312-4286-9B4E-1D25986261B9}" srcOrd="4" destOrd="0" presId="urn:microsoft.com/office/officeart/2008/layout/AlternatingHexagons"/>
    <dgm:cxn modelId="{057B4AAC-4A59-406F-80EB-E0F9001A4392}" type="presParOf" srcId="{484EC09E-C8EA-489E-96E6-6429AFDB3F68}" destId="{B406003A-5FAD-4439-942C-834518D053DD}" srcOrd="3" destOrd="0" presId="urn:microsoft.com/office/officeart/2008/layout/AlternatingHexagons"/>
    <dgm:cxn modelId="{AD0BBFD2-7F81-4770-A737-8460B38BCF12}" type="presParOf" srcId="{484EC09E-C8EA-489E-96E6-6429AFDB3F68}" destId="{0F1B2FC6-0F4E-49A9-945F-3C4FE511DF81}" srcOrd="4" destOrd="0" presId="urn:microsoft.com/office/officeart/2008/layout/AlternatingHexagons"/>
    <dgm:cxn modelId="{321A9AB2-ABCE-412A-8BA5-E76FDF4C8008}" type="presParOf" srcId="{0F1B2FC6-0F4E-49A9-945F-3C4FE511DF81}" destId="{7677BA8C-E00E-491C-B46F-52B0F2A2343D}" srcOrd="0" destOrd="0" presId="urn:microsoft.com/office/officeart/2008/layout/AlternatingHexagons"/>
    <dgm:cxn modelId="{6600237C-068A-4EE6-BC4F-563B09C6B804}" type="presParOf" srcId="{0F1B2FC6-0F4E-49A9-945F-3C4FE511DF81}" destId="{57ECB4FA-B221-47A4-8F50-F58BC35BE12B}" srcOrd="1" destOrd="0" presId="urn:microsoft.com/office/officeart/2008/layout/AlternatingHexagons"/>
    <dgm:cxn modelId="{096784DD-7661-4A1C-9DB9-2DAD78204D04}" type="presParOf" srcId="{0F1B2FC6-0F4E-49A9-945F-3C4FE511DF81}" destId="{B193C763-D1CC-42AE-926C-27F3F702634A}" srcOrd="2" destOrd="0" presId="urn:microsoft.com/office/officeart/2008/layout/AlternatingHexagons"/>
    <dgm:cxn modelId="{E3C47FE2-57A1-4C6B-9810-5598081FD1A6}" type="presParOf" srcId="{0F1B2FC6-0F4E-49A9-945F-3C4FE511DF81}" destId="{A0E0B015-61A9-40A9-B4B5-1A1865EC508B}" srcOrd="3" destOrd="0" presId="urn:microsoft.com/office/officeart/2008/layout/AlternatingHexagons"/>
    <dgm:cxn modelId="{E68BF355-2F51-4421-A3B0-282E4A865E51}" type="presParOf" srcId="{0F1B2FC6-0F4E-49A9-945F-3C4FE511DF81}" destId="{F626C330-0A12-4026-81B8-FBE03116822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52994F-8211-4068-AF13-B7B84251B6B4}"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en-US"/>
        </a:p>
      </dgm:t>
    </dgm:pt>
    <dgm:pt modelId="{CFA9535C-A7BA-4624-B1D3-6AF11969C811}">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Characteristics of financial data</a:t>
          </a:r>
        </a:p>
      </dgm:t>
    </dgm:pt>
    <dgm:pt modelId="{22047C44-BA5F-49DA-BDB3-08426F010C7C}" type="parTrans" cxnId="{74CC7B96-E20F-4F93-8642-B66554AC6EF6}">
      <dgm:prSet/>
      <dgm:spPr/>
      <dgm:t>
        <a:bodyPr/>
        <a:lstStyle/>
        <a:p>
          <a:endParaRPr lang="en-US"/>
        </a:p>
      </dgm:t>
    </dgm:pt>
    <dgm:pt modelId="{F90DED0B-4A29-4FE7-BAFD-B1B1E4625629}" type="sibTrans" cxnId="{74CC7B96-E20F-4F93-8642-B66554AC6EF6}">
      <dgm:prSet/>
      <dgm:spPr/>
      <dgm:t>
        <a:bodyPr/>
        <a:lstStyle/>
        <a:p>
          <a:endParaRPr lang="en-US"/>
        </a:p>
      </dgm:t>
    </dgm:pt>
    <dgm:pt modelId="{1339218D-8626-4380-AF18-AFD6F36D66F6}">
      <dgm:prSet phldrT="[Text]"/>
      <dgm:spPr/>
      <dgm:t>
        <a:bodyPr/>
        <a:lstStyle/>
        <a:p>
          <a:r>
            <a:rPr lang="en-US" dirty="0"/>
            <a:t>Volatility clustering</a:t>
          </a:r>
        </a:p>
      </dgm:t>
    </dgm:pt>
    <dgm:pt modelId="{8BF30D36-3A2E-46DA-89AA-96F471FB198D}" type="parTrans" cxnId="{57B07C44-3C34-4A73-A07D-84005D00DC12}">
      <dgm:prSet/>
      <dgm:spPr/>
      <dgm:t>
        <a:bodyPr/>
        <a:lstStyle/>
        <a:p>
          <a:endParaRPr lang="en-US"/>
        </a:p>
      </dgm:t>
    </dgm:pt>
    <dgm:pt modelId="{BF588C83-6F43-4445-B897-F4FC3CD3751D}" type="sibTrans" cxnId="{57B07C44-3C34-4A73-A07D-84005D00DC12}">
      <dgm:prSet/>
      <dgm:spPr/>
      <dgm:t>
        <a:bodyPr/>
        <a:lstStyle/>
        <a:p>
          <a:endParaRPr lang="en-US"/>
        </a:p>
      </dgm:t>
    </dgm:pt>
    <dgm:pt modelId="{5F4D036B-C2AF-4573-972D-D00398D39A0E}">
      <dgm:prSet phldrT="[Text]"/>
      <dgm:spPr/>
      <dgm:t>
        <a:bodyPr/>
        <a:lstStyle/>
        <a:p>
          <a:r>
            <a:rPr lang="en-US" dirty="0"/>
            <a:t>Leverage Effect</a:t>
          </a:r>
        </a:p>
      </dgm:t>
    </dgm:pt>
    <dgm:pt modelId="{85E08A9C-51ED-4CF5-ACF4-B05B14B8DD56}" type="parTrans" cxnId="{7C15265D-9F0B-4F0D-BAFE-6CA6B6ABCDFB}">
      <dgm:prSet/>
      <dgm:spPr/>
      <dgm:t>
        <a:bodyPr/>
        <a:lstStyle/>
        <a:p>
          <a:endParaRPr lang="en-US"/>
        </a:p>
      </dgm:t>
    </dgm:pt>
    <dgm:pt modelId="{E26F9E77-DC4B-4354-A086-CCD9EA033453}" type="sibTrans" cxnId="{7C15265D-9F0B-4F0D-BAFE-6CA6B6ABCDFB}">
      <dgm:prSet/>
      <dgm:spPr/>
      <dgm:t>
        <a:bodyPr/>
        <a:lstStyle/>
        <a:p>
          <a:endParaRPr lang="en-US"/>
        </a:p>
      </dgm:t>
    </dgm:pt>
    <dgm:pt modelId="{C5C4925D-5C43-418F-BD9D-13BC0AA4EB6A}">
      <dgm:prSet phldrT="[Text]"/>
      <dgm:spPr/>
      <dgm:t>
        <a:bodyPr/>
        <a:lstStyle/>
        <a:p>
          <a:r>
            <a:rPr lang="en-US" dirty="0"/>
            <a:t>Volatility Feedback</a:t>
          </a:r>
        </a:p>
      </dgm:t>
    </dgm:pt>
    <dgm:pt modelId="{7F15A2DA-2C97-45F9-A8A5-8C2C7F390B44}" type="parTrans" cxnId="{A9E300C7-25F4-4E59-91F5-9DE8586877E1}">
      <dgm:prSet/>
      <dgm:spPr/>
      <dgm:t>
        <a:bodyPr/>
        <a:lstStyle/>
        <a:p>
          <a:endParaRPr lang="en-US"/>
        </a:p>
      </dgm:t>
    </dgm:pt>
    <dgm:pt modelId="{DE51AAA8-0662-4DF3-8C28-5527D6016064}" type="sibTrans" cxnId="{A9E300C7-25F4-4E59-91F5-9DE8586877E1}">
      <dgm:prSet/>
      <dgm:spPr/>
      <dgm:t>
        <a:bodyPr/>
        <a:lstStyle/>
        <a:p>
          <a:endParaRPr lang="en-US"/>
        </a:p>
      </dgm:t>
    </dgm:pt>
    <dgm:pt modelId="{E77965B2-B5AC-4068-A029-7C84F812C38F}">
      <dgm:prSet phldrT="[Text]"/>
      <dgm:spPr/>
      <dgm:t>
        <a:bodyPr/>
        <a:lstStyle/>
        <a:p>
          <a:r>
            <a:rPr lang="en-US" dirty="0" err="1"/>
            <a:t>Leptokutosis</a:t>
          </a:r>
          <a:endParaRPr lang="en-US" dirty="0"/>
        </a:p>
      </dgm:t>
    </dgm:pt>
    <dgm:pt modelId="{D6F51592-D95C-4CCD-A2DB-C58182CBF46F}" type="parTrans" cxnId="{557D8278-28B4-408B-8731-66FFA8B242EB}">
      <dgm:prSet/>
      <dgm:spPr/>
      <dgm:t>
        <a:bodyPr/>
        <a:lstStyle/>
        <a:p>
          <a:endParaRPr lang="en-US"/>
        </a:p>
      </dgm:t>
    </dgm:pt>
    <dgm:pt modelId="{A876D11B-1171-42F9-AEE0-55DB8DBF9080}" type="sibTrans" cxnId="{557D8278-28B4-408B-8731-66FFA8B242EB}">
      <dgm:prSet/>
      <dgm:spPr/>
      <dgm:t>
        <a:bodyPr/>
        <a:lstStyle/>
        <a:p>
          <a:endParaRPr lang="en-US"/>
        </a:p>
      </dgm:t>
    </dgm:pt>
    <dgm:pt modelId="{7F2E2882-CE90-4FD5-900F-A55D24690510}" type="pres">
      <dgm:prSet presAssocID="{2352994F-8211-4068-AF13-B7B84251B6B4}" presName="Name0" presStyleCnt="0">
        <dgm:presLayoutVars>
          <dgm:chMax val="1"/>
          <dgm:dir/>
          <dgm:animLvl val="ctr"/>
          <dgm:resizeHandles val="exact"/>
        </dgm:presLayoutVars>
      </dgm:prSet>
      <dgm:spPr/>
    </dgm:pt>
    <dgm:pt modelId="{7DF51B6E-B1BC-4655-B3F0-0EA07DC4EAD6}" type="pres">
      <dgm:prSet presAssocID="{CFA9535C-A7BA-4624-B1D3-6AF11969C811}" presName="centerShape" presStyleLbl="node0" presStyleIdx="0" presStyleCnt="1"/>
      <dgm:spPr/>
    </dgm:pt>
    <dgm:pt modelId="{09FA20F5-0B9E-4327-9795-773903CB9645}" type="pres">
      <dgm:prSet presAssocID="{8BF30D36-3A2E-46DA-89AA-96F471FB198D}" presName="parTrans" presStyleLbl="sibTrans2D1" presStyleIdx="0" presStyleCnt="4"/>
      <dgm:spPr/>
    </dgm:pt>
    <dgm:pt modelId="{C61948E8-1A85-4F31-83D9-F5300476BDE3}" type="pres">
      <dgm:prSet presAssocID="{8BF30D36-3A2E-46DA-89AA-96F471FB198D}" presName="connectorText" presStyleLbl="sibTrans2D1" presStyleIdx="0" presStyleCnt="4"/>
      <dgm:spPr/>
    </dgm:pt>
    <dgm:pt modelId="{0EDB3888-BDC9-49AD-B30A-51855C5BDA60}" type="pres">
      <dgm:prSet presAssocID="{1339218D-8626-4380-AF18-AFD6F36D66F6}" presName="node" presStyleLbl="node1" presStyleIdx="0" presStyleCnt="4">
        <dgm:presLayoutVars>
          <dgm:bulletEnabled val="1"/>
        </dgm:presLayoutVars>
      </dgm:prSet>
      <dgm:spPr/>
    </dgm:pt>
    <dgm:pt modelId="{DA73A910-0ACA-4BE3-A3D1-FE068568C835}" type="pres">
      <dgm:prSet presAssocID="{85E08A9C-51ED-4CF5-ACF4-B05B14B8DD56}" presName="parTrans" presStyleLbl="sibTrans2D1" presStyleIdx="1" presStyleCnt="4"/>
      <dgm:spPr/>
    </dgm:pt>
    <dgm:pt modelId="{D8FE932F-2AAB-4C6C-B379-D96C67EFB0F6}" type="pres">
      <dgm:prSet presAssocID="{85E08A9C-51ED-4CF5-ACF4-B05B14B8DD56}" presName="connectorText" presStyleLbl="sibTrans2D1" presStyleIdx="1" presStyleCnt="4"/>
      <dgm:spPr/>
    </dgm:pt>
    <dgm:pt modelId="{4811CE09-4B33-43FB-85AF-539956CF72BA}" type="pres">
      <dgm:prSet presAssocID="{5F4D036B-C2AF-4573-972D-D00398D39A0E}" presName="node" presStyleLbl="node1" presStyleIdx="1" presStyleCnt="4">
        <dgm:presLayoutVars>
          <dgm:bulletEnabled val="1"/>
        </dgm:presLayoutVars>
      </dgm:prSet>
      <dgm:spPr/>
    </dgm:pt>
    <dgm:pt modelId="{B073AE80-4E59-483A-A43C-E34A18F39CBE}" type="pres">
      <dgm:prSet presAssocID="{7F15A2DA-2C97-45F9-A8A5-8C2C7F390B44}" presName="parTrans" presStyleLbl="sibTrans2D1" presStyleIdx="2" presStyleCnt="4"/>
      <dgm:spPr/>
    </dgm:pt>
    <dgm:pt modelId="{9762CB3B-CABB-4002-981A-9D533B08110C}" type="pres">
      <dgm:prSet presAssocID="{7F15A2DA-2C97-45F9-A8A5-8C2C7F390B44}" presName="connectorText" presStyleLbl="sibTrans2D1" presStyleIdx="2" presStyleCnt="4"/>
      <dgm:spPr/>
    </dgm:pt>
    <dgm:pt modelId="{76D26FB1-2835-4153-9C65-AAB851BA9F19}" type="pres">
      <dgm:prSet presAssocID="{C5C4925D-5C43-418F-BD9D-13BC0AA4EB6A}" presName="node" presStyleLbl="node1" presStyleIdx="2" presStyleCnt="4">
        <dgm:presLayoutVars>
          <dgm:bulletEnabled val="1"/>
        </dgm:presLayoutVars>
      </dgm:prSet>
      <dgm:spPr/>
    </dgm:pt>
    <dgm:pt modelId="{A034AAFA-826D-40FC-8F48-1E8C6472B5C5}" type="pres">
      <dgm:prSet presAssocID="{D6F51592-D95C-4CCD-A2DB-C58182CBF46F}" presName="parTrans" presStyleLbl="sibTrans2D1" presStyleIdx="3" presStyleCnt="4"/>
      <dgm:spPr/>
    </dgm:pt>
    <dgm:pt modelId="{1C2E6A0E-708A-43EE-96FC-1CEDDD3CE581}" type="pres">
      <dgm:prSet presAssocID="{D6F51592-D95C-4CCD-A2DB-C58182CBF46F}" presName="connectorText" presStyleLbl="sibTrans2D1" presStyleIdx="3" presStyleCnt="4"/>
      <dgm:spPr/>
    </dgm:pt>
    <dgm:pt modelId="{0DCC56D6-057E-4529-95C8-66338ADE9736}" type="pres">
      <dgm:prSet presAssocID="{E77965B2-B5AC-4068-A029-7C84F812C38F}" presName="node" presStyleLbl="node1" presStyleIdx="3" presStyleCnt="4">
        <dgm:presLayoutVars>
          <dgm:bulletEnabled val="1"/>
        </dgm:presLayoutVars>
      </dgm:prSet>
      <dgm:spPr/>
    </dgm:pt>
  </dgm:ptLst>
  <dgm:cxnLst>
    <dgm:cxn modelId="{7CE16821-5B5E-4F44-8DF7-EDCC77936160}" type="presOf" srcId="{7F15A2DA-2C97-45F9-A8A5-8C2C7F390B44}" destId="{B073AE80-4E59-483A-A43C-E34A18F39CBE}" srcOrd="0" destOrd="0" presId="urn:microsoft.com/office/officeart/2005/8/layout/radial5"/>
    <dgm:cxn modelId="{C827D03D-0454-440B-8B5D-A45F533E3075}" type="presOf" srcId="{C5C4925D-5C43-418F-BD9D-13BC0AA4EB6A}" destId="{76D26FB1-2835-4153-9C65-AAB851BA9F19}" srcOrd="0" destOrd="0" presId="urn:microsoft.com/office/officeart/2005/8/layout/radial5"/>
    <dgm:cxn modelId="{7C15265D-9F0B-4F0D-BAFE-6CA6B6ABCDFB}" srcId="{CFA9535C-A7BA-4624-B1D3-6AF11969C811}" destId="{5F4D036B-C2AF-4573-972D-D00398D39A0E}" srcOrd="1" destOrd="0" parTransId="{85E08A9C-51ED-4CF5-ACF4-B05B14B8DD56}" sibTransId="{E26F9E77-DC4B-4354-A086-CCD9EA033453}"/>
    <dgm:cxn modelId="{89B2C05F-B86C-4B79-8F20-E50297B36FD3}" type="presOf" srcId="{CFA9535C-A7BA-4624-B1D3-6AF11969C811}" destId="{7DF51B6E-B1BC-4655-B3F0-0EA07DC4EAD6}" srcOrd="0" destOrd="0" presId="urn:microsoft.com/office/officeart/2005/8/layout/radial5"/>
    <dgm:cxn modelId="{57B07C44-3C34-4A73-A07D-84005D00DC12}" srcId="{CFA9535C-A7BA-4624-B1D3-6AF11969C811}" destId="{1339218D-8626-4380-AF18-AFD6F36D66F6}" srcOrd="0" destOrd="0" parTransId="{8BF30D36-3A2E-46DA-89AA-96F471FB198D}" sibTransId="{BF588C83-6F43-4445-B897-F4FC3CD3751D}"/>
    <dgm:cxn modelId="{BC083D77-247D-4C4D-89C2-4DAFF79D430D}" type="presOf" srcId="{D6F51592-D95C-4CCD-A2DB-C58182CBF46F}" destId="{A034AAFA-826D-40FC-8F48-1E8C6472B5C5}" srcOrd="0" destOrd="0" presId="urn:microsoft.com/office/officeart/2005/8/layout/radial5"/>
    <dgm:cxn modelId="{557D8278-28B4-408B-8731-66FFA8B242EB}" srcId="{CFA9535C-A7BA-4624-B1D3-6AF11969C811}" destId="{E77965B2-B5AC-4068-A029-7C84F812C38F}" srcOrd="3" destOrd="0" parTransId="{D6F51592-D95C-4CCD-A2DB-C58182CBF46F}" sibTransId="{A876D11B-1171-42F9-AEE0-55DB8DBF9080}"/>
    <dgm:cxn modelId="{74CC7B96-E20F-4F93-8642-B66554AC6EF6}" srcId="{2352994F-8211-4068-AF13-B7B84251B6B4}" destId="{CFA9535C-A7BA-4624-B1D3-6AF11969C811}" srcOrd="0" destOrd="0" parTransId="{22047C44-BA5F-49DA-BDB3-08426F010C7C}" sibTransId="{F90DED0B-4A29-4FE7-BAFD-B1B1E4625629}"/>
    <dgm:cxn modelId="{6D8917B0-AA4B-45AA-98E1-B552E58CE3E7}" type="presOf" srcId="{E77965B2-B5AC-4068-A029-7C84F812C38F}" destId="{0DCC56D6-057E-4529-95C8-66338ADE9736}" srcOrd="0" destOrd="0" presId="urn:microsoft.com/office/officeart/2005/8/layout/radial5"/>
    <dgm:cxn modelId="{79796DB4-84EE-445F-AB3C-C8569F126CD1}" type="presOf" srcId="{7F15A2DA-2C97-45F9-A8A5-8C2C7F390B44}" destId="{9762CB3B-CABB-4002-981A-9D533B08110C}" srcOrd="1" destOrd="0" presId="urn:microsoft.com/office/officeart/2005/8/layout/radial5"/>
    <dgm:cxn modelId="{A9E300C7-25F4-4E59-91F5-9DE8586877E1}" srcId="{CFA9535C-A7BA-4624-B1D3-6AF11969C811}" destId="{C5C4925D-5C43-418F-BD9D-13BC0AA4EB6A}" srcOrd="2" destOrd="0" parTransId="{7F15A2DA-2C97-45F9-A8A5-8C2C7F390B44}" sibTransId="{DE51AAA8-0662-4DF3-8C28-5527D6016064}"/>
    <dgm:cxn modelId="{E9F2F5DF-EB43-4C26-B11E-8CB4AF116A9F}" type="presOf" srcId="{1339218D-8626-4380-AF18-AFD6F36D66F6}" destId="{0EDB3888-BDC9-49AD-B30A-51855C5BDA60}" srcOrd="0" destOrd="0" presId="urn:microsoft.com/office/officeart/2005/8/layout/radial5"/>
    <dgm:cxn modelId="{57A05AE0-4C6A-4783-8795-3FF8732CE5E2}" type="presOf" srcId="{8BF30D36-3A2E-46DA-89AA-96F471FB198D}" destId="{C61948E8-1A85-4F31-83D9-F5300476BDE3}" srcOrd="1" destOrd="0" presId="urn:microsoft.com/office/officeart/2005/8/layout/radial5"/>
    <dgm:cxn modelId="{B06B46E1-3627-4C1F-9A6D-337587E6BB7E}" type="presOf" srcId="{D6F51592-D95C-4CCD-A2DB-C58182CBF46F}" destId="{1C2E6A0E-708A-43EE-96FC-1CEDDD3CE581}" srcOrd="1" destOrd="0" presId="urn:microsoft.com/office/officeart/2005/8/layout/radial5"/>
    <dgm:cxn modelId="{A3F5B9E1-04F2-4066-B577-BDCD0CD37B1D}" type="presOf" srcId="{5F4D036B-C2AF-4573-972D-D00398D39A0E}" destId="{4811CE09-4B33-43FB-85AF-539956CF72BA}" srcOrd="0" destOrd="0" presId="urn:microsoft.com/office/officeart/2005/8/layout/radial5"/>
    <dgm:cxn modelId="{FECEBBE3-517E-4B76-9DF7-2588495A1D28}" type="presOf" srcId="{2352994F-8211-4068-AF13-B7B84251B6B4}" destId="{7F2E2882-CE90-4FD5-900F-A55D24690510}" srcOrd="0" destOrd="0" presId="urn:microsoft.com/office/officeart/2005/8/layout/radial5"/>
    <dgm:cxn modelId="{AD224CE9-0573-46D8-910D-D167FF743BF8}" type="presOf" srcId="{8BF30D36-3A2E-46DA-89AA-96F471FB198D}" destId="{09FA20F5-0B9E-4327-9795-773903CB9645}" srcOrd="0" destOrd="0" presId="urn:microsoft.com/office/officeart/2005/8/layout/radial5"/>
    <dgm:cxn modelId="{9D0EA0EC-8083-4796-824C-7DBE2D8DE2DB}" type="presOf" srcId="{85E08A9C-51ED-4CF5-ACF4-B05B14B8DD56}" destId="{D8FE932F-2AAB-4C6C-B379-D96C67EFB0F6}" srcOrd="1" destOrd="0" presId="urn:microsoft.com/office/officeart/2005/8/layout/radial5"/>
    <dgm:cxn modelId="{CB52DEF2-2CA4-4BA4-953D-DB76D3AB0DFF}" type="presOf" srcId="{85E08A9C-51ED-4CF5-ACF4-B05B14B8DD56}" destId="{DA73A910-0ACA-4BE3-A3D1-FE068568C835}" srcOrd="0" destOrd="0" presId="urn:microsoft.com/office/officeart/2005/8/layout/radial5"/>
    <dgm:cxn modelId="{FC5A97F5-8F16-4544-9F04-4CDAA1E1D014}" type="presParOf" srcId="{7F2E2882-CE90-4FD5-900F-A55D24690510}" destId="{7DF51B6E-B1BC-4655-B3F0-0EA07DC4EAD6}" srcOrd="0" destOrd="0" presId="urn:microsoft.com/office/officeart/2005/8/layout/radial5"/>
    <dgm:cxn modelId="{8F750102-186E-4544-ACDA-08A40E46C9D7}" type="presParOf" srcId="{7F2E2882-CE90-4FD5-900F-A55D24690510}" destId="{09FA20F5-0B9E-4327-9795-773903CB9645}" srcOrd="1" destOrd="0" presId="urn:microsoft.com/office/officeart/2005/8/layout/radial5"/>
    <dgm:cxn modelId="{6CF1DA46-F2B8-4CA1-A68F-602122F08D35}" type="presParOf" srcId="{09FA20F5-0B9E-4327-9795-773903CB9645}" destId="{C61948E8-1A85-4F31-83D9-F5300476BDE3}" srcOrd="0" destOrd="0" presId="urn:microsoft.com/office/officeart/2005/8/layout/radial5"/>
    <dgm:cxn modelId="{1918BE96-DDCE-4C65-A536-E0855272D657}" type="presParOf" srcId="{7F2E2882-CE90-4FD5-900F-A55D24690510}" destId="{0EDB3888-BDC9-49AD-B30A-51855C5BDA60}" srcOrd="2" destOrd="0" presId="urn:microsoft.com/office/officeart/2005/8/layout/radial5"/>
    <dgm:cxn modelId="{15632681-DC6F-424D-AD2F-2ABFB29149BC}" type="presParOf" srcId="{7F2E2882-CE90-4FD5-900F-A55D24690510}" destId="{DA73A910-0ACA-4BE3-A3D1-FE068568C835}" srcOrd="3" destOrd="0" presId="urn:microsoft.com/office/officeart/2005/8/layout/radial5"/>
    <dgm:cxn modelId="{33CDDEBD-FB1E-4F68-BAD1-0469B2AEE28D}" type="presParOf" srcId="{DA73A910-0ACA-4BE3-A3D1-FE068568C835}" destId="{D8FE932F-2AAB-4C6C-B379-D96C67EFB0F6}" srcOrd="0" destOrd="0" presId="urn:microsoft.com/office/officeart/2005/8/layout/radial5"/>
    <dgm:cxn modelId="{E9D246C4-2C82-4489-B6B3-FE91CD60D38F}" type="presParOf" srcId="{7F2E2882-CE90-4FD5-900F-A55D24690510}" destId="{4811CE09-4B33-43FB-85AF-539956CF72BA}" srcOrd="4" destOrd="0" presId="urn:microsoft.com/office/officeart/2005/8/layout/radial5"/>
    <dgm:cxn modelId="{BCC69C82-F03C-407E-B2FB-DC4B4D0E3B89}" type="presParOf" srcId="{7F2E2882-CE90-4FD5-900F-A55D24690510}" destId="{B073AE80-4E59-483A-A43C-E34A18F39CBE}" srcOrd="5" destOrd="0" presId="urn:microsoft.com/office/officeart/2005/8/layout/radial5"/>
    <dgm:cxn modelId="{0265A613-777F-4F5A-A4AE-B1A4F79B5C43}" type="presParOf" srcId="{B073AE80-4E59-483A-A43C-E34A18F39CBE}" destId="{9762CB3B-CABB-4002-981A-9D533B08110C}" srcOrd="0" destOrd="0" presId="urn:microsoft.com/office/officeart/2005/8/layout/radial5"/>
    <dgm:cxn modelId="{339071BF-FE45-4B48-96E9-70972890D2C4}" type="presParOf" srcId="{7F2E2882-CE90-4FD5-900F-A55D24690510}" destId="{76D26FB1-2835-4153-9C65-AAB851BA9F19}" srcOrd="6" destOrd="0" presId="urn:microsoft.com/office/officeart/2005/8/layout/radial5"/>
    <dgm:cxn modelId="{9AFCFF67-DC8D-4170-9EF7-1BF585B71385}" type="presParOf" srcId="{7F2E2882-CE90-4FD5-900F-A55D24690510}" destId="{A034AAFA-826D-40FC-8F48-1E8C6472B5C5}" srcOrd="7" destOrd="0" presId="urn:microsoft.com/office/officeart/2005/8/layout/radial5"/>
    <dgm:cxn modelId="{2CF7B220-E493-485D-BF6F-5358C5A61DE3}" type="presParOf" srcId="{A034AAFA-826D-40FC-8F48-1E8C6472B5C5}" destId="{1C2E6A0E-708A-43EE-96FC-1CEDDD3CE581}" srcOrd="0" destOrd="0" presId="urn:microsoft.com/office/officeart/2005/8/layout/radial5"/>
    <dgm:cxn modelId="{DDCF3263-189C-4AAB-805B-B61A0D9F0F98}" type="presParOf" srcId="{7F2E2882-CE90-4FD5-900F-A55D24690510}" destId="{0DCC56D6-057E-4529-95C8-66338ADE973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3EA19-BC98-4514-AB60-D6C9F4ABB5CB}">
      <dsp:nvSpPr>
        <dsp:cNvPr id="0" name=""/>
        <dsp:cNvSpPr/>
      </dsp:nvSpPr>
      <dsp:spPr>
        <a:xfrm rot="5400000">
          <a:off x="2925136" y="113098"/>
          <a:ext cx="1728976" cy="1504209"/>
        </a:xfrm>
        <a:prstGeom prst="hexagon">
          <a:avLst>
            <a:gd name="adj" fmla="val 25000"/>
            <a:gd name="vf" fmla="val 1154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Portfolio management</a:t>
          </a:r>
        </a:p>
      </dsp:txBody>
      <dsp:txXfrm rot="-5400000">
        <a:off x="3271925" y="270147"/>
        <a:ext cx="1035397" cy="1190112"/>
      </dsp:txXfrm>
    </dsp:sp>
    <dsp:sp modelId="{5859755C-6E4C-4634-A5F8-AFAFB4AF03FA}">
      <dsp:nvSpPr>
        <dsp:cNvPr id="0" name=""/>
        <dsp:cNvSpPr/>
      </dsp:nvSpPr>
      <dsp:spPr>
        <a:xfrm>
          <a:off x="4587374" y="346510"/>
          <a:ext cx="1929538" cy="1037386"/>
        </a:xfrm>
        <a:prstGeom prst="rect">
          <a:avLst/>
        </a:prstGeom>
        <a:noFill/>
        <a:ln>
          <a:noFill/>
        </a:ln>
        <a:effectLst/>
      </dsp:spPr>
      <dsp:style>
        <a:lnRef idx="0">
          <a:scrgbClr r="0" g="0" b="0"/>
        </a:lnRef>
        <a:fillRef idx="0">
          <a:scrgbClr r="0" g="0" b="0"/>
        </a:fillRef>
        <a:effectRef idx="0">
          <a:scrgbClr r="0" g="0" b="0"/>
        </a:effectRef>
        <a:fontRef idx="minor"/>
      </dsp:style>
    </dsp:sp>
    <dsp:sp modelId="{859CE782-69CF-44F9-A1AC-273928C547DB}">
      <dsp:nvSpPr>
        <dsp:cNvPr id="0" name=""/>
        <dsp:cNvSpPr/>
      </dsp:nvSpPr>
      <dsp:spPr>
        <a:xfrm rot="5400000">
          <a:off x="1300589" y="113098"/>
          <a:ext cx="1728976" cy="1504209"/>
        </a:xfrm>
        <a:prstGeom prst="hexagon">
          <a:avLst>
            <a:gd name="adj" fmla="val 25000"/>
            <a:gd name="vf" fmla="val 11547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Option pricing</a:t>
          </a:r>
        </a:p>
      </dsp:txBody>
      <dsp:txXfrm rot="-5400000">
        <a:off x="1647378" y="270147"/>
        <a:ext cx="1035397" cy="1190112"/>
      </dsp:txXfrm>
    </dsp:sp>
    <dsp:sp modelId="{F832119D-DB38-429B-AD31-ED842C17A248}">
      <dsp:nvSpPr>
        <dsp:cNvPr id="0" name=""/>
        <dsp:cNvSpPr/>
      </dsp:nvSpPr>
      <dsp:spPr>
        <a:xfrm rot="5400000">
          <a:off x="2109750" y="1580654"/>
          <a:ext cx="1728976" cy="1504209"/>
        </a:xfrm>
        <a:prstGeom prst="hexagon">
          <a:avLst>
            <a:gd name="adj" fmla="val 25000"/>
            <a:gd name="vf" fmla="val 11547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0000"/>
              </a:solidFill>
              <a:latin typeface="Times New Roman" panose="02020603050405020304" pitchFamily="18" charset="0"/>
              <a:cs typeface="Times New Roman" panose="02020603050405020304" pitchFamily="18" charset="0"/>
            </a:rPr>
            <a:t>Applications in finance</a:t>
          </a:r>
        </a:p>
      </dsp:txBody>
      <dsp:txXfrm rot="-5400000">
        <a:off x="2456539" y="1737703"/>
        <a:ext cx="1035397" cy="1190112"/>
      </dsp:txXfrm>
    </dsp:sp>
    <dsp:sp modelId="{13A9A8CF-1F6D-4A42-AA93-83004846CE25}">
      <dsp:nvSpPr>
        <dsp:cNvPr id="0" name=""/>
        <dsp:cNvSpPr/>
      </dsp:nvSpPr>
      <dsp:spPr>
        <a:xfrm>
          <a:off x="292596" y="1814065"/>
          <a:ext cx="1867295" cy="1037386"/>
        </a:xfrm>
        <a:prstGeom prst="rect">
          <a:avLst/>
        </a:prstGeom>
        <a:noFill/>
        <a:ln>
          <a:noFill/>
        </a:ln>
        <a:effectLst/>
      </dsp:spPr>
      <dsp:style>
        <a:lnRef idx="0">
          <a:scrgbClr r="0" g="0" b="0"/>
        </a:lnRef>
        <a:fillRef idx="0">
          <a:scrgbClr r="0" g="0" b="0"/>
        </a:fillRef>
        <a:effectRef idx="0">
          <a:scrgbClr r="0" g="0" b="0"/>
        </a:effectRef>
        <a:fontRef idx="minor"/>
      </dsp:style>
    </dsp:sp>
    <dsp:sp modelId="{E26FFE3C-F312-4286-9B4E-1D25986261B9}">
      <dsp:nvSpPr>
        <dsp:cNvPr id="0" name=""/>
        <dsp:cNvSpPr/>
      </dsp:nvSpPr>
      <dsp:spPr>
        <a:xfrm rot="5400000">
          <a:off x="3734297" y="1580654"/>
          <a:ext cx="1728976" cy="1504209"/>
        </a:xfrm>
        <a:prstGeom prst="hexagon">
          <a:avLst>
            <a:gd name="adj" fmla="val 25000"/>
            <a:gd name="vf" fmla="val 11547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Risk management</a:t>
          </a:r>
        </a:p>
      </dsp:txBody>
      <dsp:txXfrm rot="-5400000">
        <a:off x="4081086" y="1737703"/>
        <a:ext cx="1035397" cy="1190112"/>
      </dsp:txXfrm>
    </dsp:sp>
    <dsp:sp modelId="{7677BA8C-E00E-491C-B46F-52B0F2A2343D}">
      <dsp:nvSpPr>
        <dsp:cNvPr id="0" name=""/>
        <dsp:cNvSpPr/>
      </dsp:nvSpPr>
      <dsp:spPr>
        <a:xfrm rot="5400000">
          <a:off x="2925136" y="3048209"/>
          <a:ext cx="1728976" cy="1504209"/>
        </a:xfrm>
        <a:prstGeom prst="hexagon">
          <a:avLst>
            <a:gd name="adj" fmla="val 25000"/>
            <a:gd name="vf" fmla="val 11547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Monetary policy making</a:t>
          </a:r>
        </a:p>
      </dsp:txBody>
      <dsp:txXfrm rot="-5400000">
        <a:off x="3271925" y="3205258"/>
        <a:ext cx="1035397" cy="1190112"/>
      </dsp:txXfrm>
    </dsp:sp>
    <dsp:sp modelId="{57ECB4FA-B221-47A4-8F50-F58BC35BE12B}">
      <dsp:nvSpPr>
        <dsp:cNvPr id="0" name=""/>
        <dsp:cNvSpPr/>
      </dsp:nvSpPr>
      <dsp:spPr>
        <a:xfrm>
          <a:off x="4587374" y="3281621"/>
          <a:ext cx="1929538" cy="1037386"/>
        </a:xfrm>
        <a:prstGeom prst="rect">
          <a:avLst/>
        </a:prstGeom>
        <a:noFill/>
        <a:ln>
          <a:noFill/>
        </a:ln>
        <a:effectLst/>
      </dsp:spPr>
      <dsp:style>
        <a:lnRef idx="0">
          <a:scrgbClr r="0" g="0" b="0"/>
        </a:lnRef>
        <a:fillRef idx="0">
          <a:scrgbClr r="0" g="0" b="0"/>
        </a:fillRef>
        <a:effectRef idx="0">
          <a:scrgbClr r="0" g="0" b="0"/>
        </a:effectRef>
        <a:fontRef idx="minor"/>
      </dsp:style>
    </dsp:sp>
    <dsp:sp modelId="{F626C330-0A12-4026-81B8-FBE031168227}">
      <dsp:nvSpPr>
        <dsp:cNvPr id="0" name=""/>
        <dsp:cNvSpPr/>
      </dsp:nvSpPr>
      <dsp:spPr>
        <a:xfrm rot="5400000">
          <a:off x="1300589" y="3048209"/>
          <a:ext cx="1728976" cy="1504209"/>
        </a:xfrm>
        <a:prstGeom prst="hexagon">
          <a:avLst>
            <a:gd name="adj" fmla="val 25000"/>
            <a:gd name="vf" fmla="val 1154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 </a:t>
          </a:r>
          <a:r>
            <a:rPr lang="en-US" sz="1600" kern="1200" dirty="0">
              <a:latin typeface="Times New Roman" panose="02020603050405020304" pitchFamily="18" charset="0"/>
              <a:cs typeface="Times New Roman" panose="02020603050405020304" pitchFamily="18" charset="0"/>
            </a:rPr>
            <a:t>Capital asset pricing</a:t>
          </a:r>
        </a:p>
      </dsp:txBody>
      <dsp:txXfrm rot="-5400000">
        <a:off x="1647378" y="3205258"/>
        <a:ext cx="1035397" cy="1190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51B6E-B1BC-4655-B3F0-0EA07DC4EAD6}">
      <dsp:nvSpPr>
        <dsp:cNvPr id="0" name=""/>
        <dsp:cNvSpPr/>
      </dsp:nvSpPr>
      <dsp:spPr>
        <a:xfrm>
          <a:off x="4986418" y="2332888"/>
          <a:ext cx="1664980" cy="1664980"/>
        </a:xfrm>
        <a:prstGeom prst="ellipse">
          <a:avLst/>
        </a:prstGeom>
        <a:solidFill>
          <a:schemeClr val="lt1"/>
        </a:solidFill>
        <a:ln w="1905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Characteristics of financial data</a:t>
          </a:r>
        </a:p>
      </dsp:txBody>
      <dsp:txXfrm>
        <a:off x="5230249" y="2576719"/>
        <a:ext cx="1177318" cy="1177318"/>
      </dsp:txXfrm>
    </dsp:sp>
    <dsp:sp modelId="{09FA20F5-0B9E-4327-9795-773903CB9645}">
      <dsp:nvSpPr>
        <dsp:cNvPr id="0" name=""/>
        <dsp:cNvSpPr/>
      </dsp:nvSpPr>
      <dsp:spPr>
        <a:xfrm rot="16200000">
          <a:off x="5642823" y="1727571"/>
          <a:ext cx="352171" cy="5660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695649" y="1893616"/>
        <a:ext cx="246520" cy="339655"/>
      </dsp:txXfrm>
    </dsp:sp>
    <dsp:sp modelId="{0EDB3888-BDC9-49AD-B30A-51855C5BDA60}">
      <dsp:nvSpPr>
        <dsp:cNvPr id="0" name=""/>
        <dsp:cNvSpPr/>
      </dsp:nvSpPr>
      <dsp:spPr>
        <a:xfrm>
          <a:off x="4986418" y="3432"/>
          <a:ext cx="1664980" cy="1664980"/>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Volatility clustering</a:t>
          </a:r>
        </a:p>
      </dsp:txBody>
      <dsp:txXfrm>
        <a:off x="5230249" y="247263"/>
        <a:ext cx="1177318" cy="1177318"/>
      </dsp:txXfrm>
    </dsp:sp>
    <dsp:sp modelId="{DA73A910-0ACA-4BE3-A3D1-FE068568C835}">
      <dsp:nvSpPr>
        <dsp:cNvPr id="0" name=""/>
        <dsp:cNvSpPr/>
      </dsp:nvSpPr>
      <dsp:spPr>
        <a:xfrm>
          <a:off x="6797583" y="2882332"/>
          <a:ext cx="352171" cy="5660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797583" y="2995551"/>
        <a:ext cx="246520" cy="339655"/>
      </dsp:txXfrm>
    </dsp:sp>
    <dsp:sp modelId="{4811CE09-4B33-43FB-85AF-539956CF72BA}">
      <dsp:nvSpPr>
        <dsp:cNvPr id="0" name=""/>
        <dsp:cNvSpPr/>
      </dsp:nvSpPr>
      <dsp:spPr>
        <a:xfrm>
          <a:off x="7315874" y="2332888"/>
          <a:ext cx="1664980" cy="1664980"/>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Leverage Effect</a:t>
          </a:r>
        </a:p>
      </dsp:txBody>
      <dsp:txXfrm>
        <a:off x="7559705" y="2576719"/>
        <a:ext cx="1177318" cy="1177318"/>
      </dsp:txXfrm>
    </dsp:sp>
    <dsp:sp modelId="{B073AE80-4E59-483A-A43C-E34A18F39CBE}">
      <dsp:nvSpPr>
        <dsp:cNvPr id="0" name=""/>
        <dsp:cNvSpPr/>
      </dsp:nvSpPr>
      <dsp:spPr>
        <a:xfrm rot="5400000">
          <a:off x="5642823" y="4037093"/>
          <a:ext cx="352171" cy="5660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695649" y="4097487"/>
        <a:ext cx="246520" cy="339655"/>
      </dsp:txXfrm>
    </dsp:sp>
    <dsp:sp modelId="{76D26FB1-2835-4153-9C65-AAB851BA9F19}">
      <dsp:nvSpPr>
        <dsp:cNvPr id="0" name=""/>
        <dsp:cNvSpPr/>
      </dsp:nvSpPr>
      <dsp:spPr>
        <a:xfrm>
          <a:off x="4986418" y="4662344"/>
          <a:ext cx="1664980" cy="1664980"/>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Volatility Feedback</a:t>
          </a:r>
        </a:p>
      </dsp:txBody>
      <dsp:txXfrm>
        <a:off x="5230249" y="4906175"/>
        <a:ext cx="1177318" cy="1177318"/>
      </dsp:txXfrm>
    </dsp:sp>
    <dsp:sp modelId="{A034AAFA-826D-40FC-8F48-1E8C6472B5C5}">
      <dsp:nvSpPr>
        <dsp:cNvPr id="0" name=""/>
        <dsp:cNvSpPr/>
      </dsp:nvSpPr>
      <dsp:spPr>
        <a:xfrm rot="10800000">
          <a:off x="4488062" y="2882332"/>
          <a:ext cx="352171" cy="5660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593713" y="2995551"/>
        <a:ext cx="246520" cy="339655"/>
      </dsp:txXfrm>
    </dsp:sp>
    <dsp:sp modelId="{0DCC56D6-057E-4529-95C8-66338ADE9736}">
      <dsp:nvSpPr>
        <dsp:cNvPr id="0" name=""/>
        <dsp:cNvSpPr/>
      </dsp:nvSpPr>
      <dsp:spPr>
        <a:xfrm>
          <a:off x="2656962" y="2332888"/>
          <a:ext cx="1664980" cy="1664980"/>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t>Leptokutosis</a:t>
          </a:r>
          <a:endParaRPr lang="en-US" sz="1200" kern="1200" dirty="0"/>
        </a:p>
      </dsp:txBody>
      <dsp:txXfrm>
        <a:off x="2900793" y="2576719"/>
        <a:ext cx="1177318" cy="117731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3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30758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41671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451733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40831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291024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899666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4FB78F-F7FB-448A-9E4C-B4C8B268856D}" type="datetimeFigureOut">
              <a:rPr lang="en-US" smtClean="0"/>
              <a:t>16-Sep-21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17562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259928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775975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16932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754394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165367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783383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4285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28165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292223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16940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410989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72628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985058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42232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395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207306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939602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4011844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4FB78F-F7FB-448A-9E4C-B4C8B268856D}" type="datetimeFigureOut">
              <a:rPr lang="en-US" smtClean="0"/>
              <a:t>16-Sep-21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736659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4FB78F-F7FB-448A-9E4C-B4C8B268856D}" type="datetimeFigureOut">
              <a:rPr lang="en-US" smtClean="0"/>
              <a:t>16-Sep-21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476811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FB78F-F7FB-448A-9E4C-B4C8B268856D}" type="datetimeFigureOut">
              <a:rPr lang="en-US" smtClean="0"/>
              <a:t>16-Sep-21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152127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79098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51734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016872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9151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523958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808181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612532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54FB78F-F7FB-448A-9E4C-B4C8B268856D}" type="datetimeFigureOut">
              <a:rPr lang="en-US" smtClean="0"/>
              <a:t>16-Sep-21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831385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54FB78F-F7FB-448A-9E4C-B4C8B268856D}" type="datetimeFigureOut">
              <a:rPr lang="en-US" smtClean="0"/>
              <a:t>16-Sep-21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019333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341702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631577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545407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426509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1930211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27489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4FB78F-F7FB-448A-9E4C-B4C8B268856D}" type="datetimeFigureOut">
              <a:rPr lang="en-US" smtClean="0"/>
              <a:t>16-Sep-21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354170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4FB78F-F7FB-448A-9E4C-B4C8B268856D}" type="datetimeFigureOut">
              <a:rPr lang="en-US" smtClean="0"/>
              <a:t>16-Sep-21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987277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4FB78F-F7FB-448A-9E4C-B4C8B268856D}" type="datetimeFigureOut">
              <a:rPr lang="en-US" smtClean="0"/>
              <a:t>16-Sep-21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832984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FB78F-F7FB-448A-9E4C-B4C8B268856D}" type="datetimeFigureOut">
              <a:rPr lang="en-US" smtClean="0"/>
              <a:t>16-Sep-21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555401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701011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879340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420241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7281115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6550206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257488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39943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4FB78F-F7FB-448A-9E4C-B4C8B268856D}" type="datetimeFigureOut">
              <a:rPr lang="en-US" smtClean="0"/>
              <a:t>16-Sep-21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50249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452375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4FB78F-F7FB-448A-9E4C-B4C8B268856D}" type="datetimeFigureOut">
              <a:rPr lang="en-US" smtClean="0"/>
              <a:t>16-Sep-21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7315063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4FB78F-F7FB-448A-9E4C-B4C8B268856D}" type="datetimeFigureOut">
              <a:rPr lang="en-US" smtClean="0"/>
              <a:t>16-Sep-21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6109194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FB78F-F7FB-448A-9E4C-B4C8B268856D}" type="datetimeFigureOut">
              <a:rPr lang="en-US" smtClean="0"/>
              <a:t>16-Sep-21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5845629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735884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6117997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3553895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597443-F5AA-4366-BE23-A1B8D6FE59C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753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759276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597443-F5AA-4366-BE23-A1B8D6FE59C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4795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4FB78F-F7FB-448A-9E4C-B4C8B268856D}" type="datetimeFigureOut">
              <a:rPr lang="en-US" smtClean="0"/>
              <a:t>16-Sep-21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8646275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8890472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1098214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B78F-F7FB-448A-9E4C-B4C8B268856D}" type="datetimeFigureOut">
              <a:rPr lang="en-US" smtClean="0"/>
              <a:t>16-Sep-21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294911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597443-F5AA-4366-BE23-A1B8D6FE59C0}" type="slidenum">
              <a:rPr lang="en-US" smtClean="0"/>
              <a:t>‹#›</a:t>
            </a:fld>
            <a:endParaRPr lang="en-US"/>
          </a:p>
        </p:txBody>
      </p:sp>
    </p:spTree>
    <p:extLst>
      <p:ext uri="{BB962C8B-B14F-4D97-AF65-F5344CB8AC3E}">
        <p14:creationId xmlns:p14="http://schemas.microsoft.com/office/powerpoint/2010/main" val="225676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4FB78F-F7FB-448A-9E4C-B4C8B268856D}" type="datetimeFigureOut">
              <a:rPr lang="en-US" smtClean="0"/>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7443-F5AA-4366-BE23-A1B8D6FE59C0}" type="slidenum">
              <a:rPr lang="en-US" smtClean="0"/>
              <a:t>‹#›</a:t>
            </a:fld>
            <a:endParaRPr lang="en-US"/>
          </a:p>
        </p:txBody>
      </p:sp>
    </p:spTree>
    <p:extLst>
      <p:ext uri="{BB962C8B-B14F-4D97-AF65-F5344CB8AC3E}">
        <p14:creationId xmlns:p14="http://schemas.microsoft.com/office/powerpoint/2010/main" val="97802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54FB78F-F7FB-448A-9E4C-B4C8B268856D}" type="datetimeFigureOut">
              <a:rPr lang="en-US" smtClean="0"/>
              <a:t>16-Sep-21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597443-F5AA-4366-BE23-A1B8D6FE59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8171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4FB78F-F7FB-448A-9E4C-B4C8B268856D}" type="datetimeFigureOut">
              <a:rPr lang="en-US" smtClean="0"/>
              <a:t>16-Sep-21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9597443-F5AA-4366-BE23-A1B8D6FE59C0}" type="slidenum">
              <a:rPr lang="en-US" smtClean="0"/>
              <a:t>‹#›</a:t>
            </a:fld>
            <a:endParaRPr lang="en-US"/>
          </a:p>
        </p:txBody>
      </p:sp>
    </p:spTree>
    <p:extLst>
      <p:ext uri="{BB962C8B-B14F-4D97-AF65-F5344CB8AC3E}">
        <p14:creationId xmlns:p14="http://schemas.microsoft.com/office/powerpoint/2010/main" val="19398124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54FB78F-F7FB-448A-9E4C-B4C8B268856D}" type="datetimeFigureOut">
              <a:rPr lang="en-US" smtClean="0"/>
              <a:t>16-Sep-21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9597443-F5AA-4366-BE23-A1B8D6FE59C0}" type="slidenum">
              <a:rPr lang="en-US" smtClean="0"/>
              <a:t>‹#›</a:t>
            </a:fld>
            <a:endParaRPr lang="en-US"/>
          </a:p>
        </p:txBody>
      </p:sp>
    </p:spTree>
    <p:extLst>
      <p:ext uri="{BB962C8B-B14F-4D97-AF65-F5344CB8AC3E}">
        <p14:creationId xmlns:p14="http://schemas.microsoft.com/office/powerpoint/2010/main" val="154376375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FB78F-F7FB-448A-9E4C-B4C8B268856D}" type="datetimeFigureOut">
              <a:rPr lang="en-US" smtClean="0"/>
              <a:t>16-Sep-21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97443-F5AA-4366-BE23-A1B8D6FE59C0}" type="slidenum">
              <a:rPr lang="en-US" smtClean="0"/>
              <a:t>‹#›</a:t>
            </a:fld>
            <a:endParaRPr lang="en-US"/>
          </a:p>
        </p:txBody>
      </p:sp>
    </p:spTree>
    <p:extLst>
      <p:ext uri="{BB962C8B-B14F-4D97-AF65-F5344CB8AC3E}">
        <p14:creationId xmlns:p14="http://schemas.microsoft.com/office/powerpoint/2010/main" val="7234288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54FB78F-F7FB-448A-9E4C-B4C8B268856D}" type="datetimeFigureOut">
              <a:rPr lang="en-US" smtClean="0"/>
              <a:t>16-Sep-21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9597443-F5AA-4366-BE23-A1B8D6FE59C0}" type="slidenum">
              <a:rPr lang="en-US" smtClean="0"/>
              <a:t>‹#›</a:t>
            </a:fld>
            <a:endParaRPr lang="en-US"/>
          </a:p>
        </p:txBody>
      </p:sp>
    </p:spTree>
    <p:extLst>
      <p:ext uri="{BB962C8B-B14F-4D97-AF65-F5344CB8AC3E}">
        <p14:creationId xmlns:p14="http://schemas.microsoft.com/office/powerpoint/2010/main" val="139750112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52.xml"/><Relationship Id="rId4" Type="http://schemas.openxmlformats.org/officeDocument/2006/relationships/image" Target="../media/image31.tmp"/></Relationships>
</file>

<file path=ppt/slides/_rels/slide1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jpg"/><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tmp"/><Relationship Id="rId3" Type="http://schemas.openxmlformats.org/officeDocument/2006/relationships/image" Target="../media/image13.tmp"/><Relationship Id="rId7" Type="http://schemas.openxmlformats.org/officeDocument/2006/relationships/image" Target="../media/image17.tmp"/><Relationship Id="rId2" Type="http://schemas.openxmlformats.org/officeDocument/2006/relationships/image" Target="../media/image12.tmp"/><Relationship Id="rId1" Type="http://schemas.openxmlformats.org/officeDocument/2006/relationships/slideLayout" Target="../slideLayouts/slideLayout7.xml"/><Relationship Id="rId6" Type="http://schemas.openxmlformats.org/officeDocument/2006/relationships/image" Target="../media/image16.tmp"/><Relationship Id="rId5" Type="http://schemas.openxmlformats.org/officeDocument/2006/relationships/image" Target="../media/image15.tmp"/><Relationship Id="rId4" Type="http://schemas.openxmlformats.org/officeDocument/2006/relationships/image" Target="../media/image14.tmp"/></Relationships>
</file>

<file path=ppt/slides/_rels/slide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 Id="rId4" Type="http://schemas.openxmlformats.org/officeDocument/2006/relationships/image" Target="../media/image21.tmp"/></Relationships>
</file>

<file path=ppt/slides/_rels/slide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808" y="3193984"/>
            <a:ext cx="10373590"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The University of Sheffield </a:t>
            </a:r>
          </a:p>
          <a:p>
            <a:pPr algn="ctr"/>
            <a:r>
              <a:rPr lang="en-US" sz="1600" dirty="0">
                <a:latin typeface="Times New Roman" panose="02020603050405020304" pitchFamily="18" charset="0"/>
                <a:cs typeface="Times New Roman" panose="02020603050405020304" pitchFamily="18" charset="0"/>
              </a:rPr>
              <a:t>City College, International faculty of University of Sheffield</a:t>
            </a:r>
          </a:p>
        </p:txBody>
      </p:sp>
      <p:sp>
        <p:nvSpPr>
          <p:cNvPr id="4" name="TextBox 3"/>
          <p:cNvSpPr txBox="1"/>
          <p:nvPr/>
        </p:nvSpPr>
        <p:spPr>
          <a:xfrm>
            <a:off x="436418" y="4219236"/>
            <a:ext cx="11319164" cy="707886"/>
          </a:xfrm>
          <a:prstGeom prst="rect">
            <a:avLst/>
          </a:prstGeom>
          <a:noFill/>
        </p:spPr>
        <p:txBody>
          <a:bodyPr wrap="square" rtlCol="0">
            <a:spAutoFit/>
          </a:bodyPr>
          <a:lstStyle/>
          <a:p>
            <a:pPr algn="ctr"/>
            <a:r>
              <a:rPr lang="en-US" sz="2000" b="1" i="1" dirty="0">
                <a:latin typeface="Times New Roman" panose="02020603050405020304" pitchFamily="18" charset="0"/>
                <a:cs typeface="Times New Roman" panose="02020603050405020304" pitchFamily="18" charset="0"/>
              </a:rPr>
              <a:t>Title: Modelling and Forecasting Volatility in Stock Markets using GARCH Models: A Comparison between Emerging and Developed Economies</a:t>
            </a:r>
          </a:p>
        </p:txBody>
      </p:sp>
      <p:sp>
        <p:nvSpPr>
          <p:cNvPr id="5" name="TextBox 4"/>
          <p:cNvSpPr txBox="1"/>
          <p:nvPr/>
        </p:nvSpPr>
        <p:spPr>
          <a:xfrm>
            <a:off x="3233303" y="1821875"/>
            <a:ext cx="480060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MSc. Lorena </a:t>
            </a:r>
            <a:r>
              <a:rPr lang="en-US" sz="2000" dirty="0" err="1">
                <a:latin typeface="Times New Roman" panose="02020603050405020304" pitchFamily="18" charset="0"/>
                <a:cs typeface="Times New Roman" panose="02020603050405020304" pitchFamily="18" charset="0"/>
              </a:rPr>
              <a:t>Radavci</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61608" y="5952374"/>
            <a:ext cx="2857500" cy="369332"/>
          </a:xfrm>
          <a:prstGeom prst="rect">
            <a:avLst/>
          </a:prstGeom>
          <a:noFill/>
        </p:spPr>
        <p:txBody>
          <a:bodyPr wrap="square" rtlCol="0">
            <a:spAutoFit/>
          </a:bodyPr>
          <a:lstStyle/>
          <a:p>
            <a:pPr algn="ctr"/>
            <a:r>
              <a:rPr lang="en-US" dirty="0"/>
              <a:t>July, 2021 </a:t>
            </a:r>
          </a:p>
        </p:txBody>
      </p:sp>
      <p:sp>
        <p:nvSpPr>
          <p:cNvPr id="9" name="TextBox 8"/>
          <p:cNvSpPr txBox="1"/>
          <p:nvPr/>
        </p:nvSpPr>
        <p:spPr>
          <a:xfrm>
            <a:off x="2115262" y="2605273"/>
            <a:ext cx="7252855" cy="338554"/>
          </a:xfrm>
          <a:prstGeom prst="rect">
            <a:avLst/>
          </a:prstGeom>
          <a:noFill/>
        </p:spPr>
        <p:txBody>
          <a:bodyPr wrap="square" rtlCol="0">
            <a:spAutoFit/>
          </a:bodyPr>
          <a:lstStyle/>
          <a:p>
            <a:pPr algn="ctr"/>
            <a:r>
              <a:rPr lang="en-US" sz="1600" dirty="0"/>
              <a:t>Department of Finance and Risk Management</a:t>
            </a:r>
          </a:p>
        </p:txBody>
      </p:sp>
      <p:pic>
        <p:nvPicPr>
          <p:cNvPr id="11" name="Picture 10">
            <a:extLst>
              <a:ext uri="{FF2B5EF4-FFF2-40B4-BE49-F238E27FC236}">
                <a16:creationId xmlns:a16="http://schemas.microsoft.com/office/drawing/2014/main" id="{9644C082-0119-4E8C-A9BE-3CA7159CC5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420"/>
          <a:stretch/>
        </p:blipFill>
        <p:spPr>
          <a:xfrm>
            <a:off x="233082" y="37905"/>
            <a:ext cx="5862918" cy="1326048"/>
          </a:xfrm>
          <a:prstGeom prst="rect">
            <a:avLst/>
          </a:prstGeom>
        </p:spPr>
      </p:pic>
      <p:pic>
        <p:nvPicPr>
          <p:cNvPr id="7" name="Picture 6">
            <a:extLst>
              <a:ext uri="{FF2B5EF4-FFF2-40B4-BE49-F238E27FC236}">
                <a16:creationId xmlns:a16="http://schemas.microsoft.com/office/drawing/2014/main" id="{D7943374-07C5-49A2-BF4D-8934FA6C0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065" y="105048"/>
            <a:ext cx="5715000" cy="1276350"/>
          </a:xfrm>
          <a:prstGeom prst="rect">
            <a:avLst/>
          </a:prstGeom>
        </p:spPr>
      </p:pic>
    </p:spTree>
    <p:extLst>
      <p:ext uri="{BB962C8B-B14F-4D97-AF65-F5344CB8AC3E}">
        <p14:creationId xmlns:p14="http://schemas.microsoft.com/office/powerpoint/2010/main" val="255449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36" y="238991"/>
            <a:ext cx="1030778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Data collection and analysis</a:t>
            </a:r>
          </a:p>
        </p:txBody>
      </p:sp>
      <p:sp>
        <p:nvSpPr>
          <p:cNvPr id="3" name="TextBox 2"/>
          <p:cNvSpPr txBox="1"/>
          <p:nvPr/>
        </p:nvSpPr>
        <p:spPr>
          <a:xfrm>
            <a:off x="394855" y="1122218"/>
            <a:ext cx="77620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Period from 2011 until 2020</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27" y="1684780"/>
            <a:ext cx="5763492" cy="4210085"/>
          </a:xfrm>
          <a:prstGeom prst="rect">
            <a:avLst/>
          </a:prstGeom>
        </p:spPr>
      </p:pic>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b="9213"/>
          <a:stretch/>
        </p:blipFill>
        <p:spPr>
          <a:xfrm>
            <a:off x="6022019" y="1624861"/>
            <a:ext cx="5799103" cy="4203763"/>
          </a:xfrm>
          <a:prstGeom prst="rect">
            <a:avLst/>
          </a:prstGeom>
        </p:spPr>
      </p:pic>
      <p:sp>
        <p:nvSpPr>
          <p:cNvPr id="6" name="Rectangle 5"/>
          <p:cNvSpPr/>
          <p:nvPr/>
        </p:nvSpPr>
        <p:spPr>
          <a:xfrm>
            <a:off x="197427" y="6088096"/>
            <a:ext cx="11649185" cy="276999"/>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Figure 1. Daily closing prices of BUX index, WIG index, SAX index, BET-XT index, CAC 40 index, FTSE 100 index, DAX index, and SMI index </a:t>
            </a:r>
          </a:p>
        </p:txBody>
      </p:sp>
    </p:spTree>
    <p:extLst>
      <p:ext uri="{BB962C8B-B14F-4D97-AF65-F5344CB8AC3E}">
        <p14:creationId xmlns:p14="http://schemas.microsoft.com/office/powerpoint/2010/main" val="66205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3" y="0"/>
            <a:ext cx="5934903" cy="3077004"/>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3" y="2961731"/>
            <a:ext cx="4582164" cy="3896269"/>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473" y="115567"/>
            <a:ext cx="5506690" cy="6668431"/>
          </a:xfrm>
          <a:prstGeom prst="rect">
            <a:avLst/>
          </a:prstGeom>
        </p:spPr>
      </p:pic>
      <p:sp>
        <p:nvSpPr>
          <p:cNvPr id="6" name="TextBox 5"/>
          <p:cNvSpPr txBox="1"/>
          <p:nvPr/>
        </p:nvSpPr>
        <p:spPr>
          <a:xfrm>
            <a:off x="5278582" y="6353111"/>
            <a:ext cx="1143491" cy="430887"/>
          </a:xfrm>
          <a:prstGeom prst="rect">
            <a:avLst/>
          </a:prstGeom>
          <a:noFill/>
        </p:spPr>
        <p:txBody>
          <a:bodyPr wrap="square" rtlCol="0">
            <a:spAutoFit/>
          </a:bodyPr>
          <a:lstStyle/>
          <a:p>
            <a:r>
              <a:rPr lang="en-US" sz="1050" i="1" dirty="0">
                <a:latin typeface="Times New Roman" panose="02020603050405020304" pitchFamily="18" charset="0"/>
                <a:cs typeface="Times New Roman" panose="02020603050405020304" pitchFamily="18" charset="0"/>
              </a:rPr>
              <a:t>Table 3. Stock returns</a:t>
            </a:r>
          </a:p>
        </p:txBody>
      </p:sp>
    </p:spTree>
    <p:extLst>
      <p:ext uri="{BB962C8B-B14F-4D97-AF65-F5344CB8AC3E}">
        <p14:creationId xmlns:p14="http://schemas.microsoft.com/office/powerpoint/2010/main" val="135911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6455" y="280555"/>
            <a:ext cx="776200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Steps for Modelling</a:t>
            </a:r>
          </a:p>
        </p:txBody>
      </p:sp>
      <p:sp>
        <p:nvSpPr>
          <p:cNvPr id="3" name="TextBox 2"/>
          <p:cNvSpPr txBox="1"/>
          <p:nvPr/>
        </p:nvSpPr>
        <p:spPr>
          <a:xfrm>
            <a:off x="758537" y="945573"/>
            <a:ext cx="9382991" cy="2308324"/>
          </a:xfrm>
          <a:prstGeom prst="rect">
            <a:avLst/>
          </a:prstGeom>
          <a:noFill/>
        </p:spPr>
        <p:txBody>
          <a:bodyPr wrap="square" rtlCol="0">
            <a:spAutoFit/>
          </a:bodyPr>
          <a:lstStyle/>
          <a:p>
            <a:pPr marL="1257300" lvl="2" indent="-342900">
              <a:buFont typeface="+mj-lt"/>
              <a:buAutoNum type="arabicParenR"/>
            </a:pPr>
            <a:r>
              <a:rPr lang="en-US" i="1" dirty="0"/>
              <a:t>Confirm evidence of heteroscedasticity in stock returns using ARCH-LM test by Engle (1982)</a:t>
            </a:r>
          </a:p>
          <a:p>
            <a:pPr marL="1257300" lvl="2" indent="-342900">
              <a:buFont typeface="+mj-lt"/>
              <a:buAutoNum type="arabicParenR"/>
            </a:pPr>
            <a:r>
              <a:rPr lang="en-US" i="1" dirty="0"/>
              <a:t>Selection of the adequate ARMA(</a:t>
            </a:r>
            <a:r>
              <a:rPr lang="en-US" i="1" dirty="0" err="1"/>
              <a:t>p,q</a:t>
            </a:r>
            <a:r>
              <a:rPr lang="en-US" i="1" dirty="0"/>
              <a:t>) model for the mean equation based on Schwarz criterion</a:t>
            </a:r>
          </a:p>
          <a:p>
            <a:pPr marL="1257300" lvl="2" indent="-342900">
              <a:buFont typeface="+mj-lt"/>
              <a:buAutoNum type="arabicParenR"/>
            </a:pPr>
            <a:r>
              <a:rPr lang="en-US" i="1" dirty="0"/>
              <a:t>Estimation of GARCH models</a:t>
            </a:r>
          </a:p>
          <a:p>
            <a:pPr marL="1257300" lvl="2" indent="-342900">
              <a:buFont typeface="+mj-lt"/>
              <a:buAutoNum type="arabicParenR"/>
            </a:pPr>
            <a:r>
              <a:rPr lang="en-US" i="1" dirty="0"/>
              <a:t>Processing the ARCH-LM and </a:t>
            </a:r>
            <a:r>
              <a:rPr lang="en-US" i="1" dirty="0" err="1"/>
              <a:t>Correlogram</a:t>
            </a:r>
            <a:r>
              <a:rPr lang="en-US" i="1" dirty="0"/>
              <a:t> Q-statistics tests to improve the accuracy of the models</a:t>
            </a:r>
          </a:p>
          <a:p>
            <a:pPr marL="1257300" lvl="2" indent="-342900">
              <a:buFont typeface="+mj-lt"/>
              <a:buAutoNum type="arabicParenR"/>
            </a:pPr>
            <a:r>
              <a:rPr lang="en-US" i="1" dirty="0"/>
              <a:t>Forecasting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5701" y="3760209"/>
            <a:ext cx="4139045" cy="2333961"/>
          </a:xfrm>
          <a:prstGeom prst="rect">
            <a:avLst/>
          </a:prstGeom>
        </p:spPr>
      </p:pic>
    </p:spTree>
    <p:extLst>
      <p:ext uri="{BB962C8B-B14F-4D97-AF65-F5344CB8AC3E}">
        <p14:creationId xmlns:p14="http://schemas.microsoft.com/office/powerpoint/2010/main" val="311786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7172"/>
          <a:stretch/>
        </p:blipFill>
        <p:spPr>
          <a:xfrm>
            <a:off x="1501486" y="1191399"/>
            <a:ext cx="5637070" cy="3276692"/>
          </a:xfrm>
          <a:prstGeom prst="rect">
            <a:avLst/>
          </a:prstGeom>
        </p:spPr>
      </p:pic>
      <p:sp>
        <p:nvSpPr>
          <p:cNvPr id="5" name="TextBox 4"/>
          <p:cNvSpPr txBox="1"/>
          <p:nvPr/>
        </p:nvSpPr>
        <p:spPr>
          <a:xfrm>
            <a:off x="394854" y="4966855"/>
            <a:ext cx="4582391" cy="1200329"/>
          </a:xfrm>
          <a:prstGeom prst="rect">
            <a:avLst/>
          </a:prstGeom>
          <a:noFill/>
        </p:spPr>
        <p:txBody>
          <a:bodyPr wrap="square" rtlCol="0">
            <a:spAutoFit/>
          </a:bodyPr>
          <a:lstStyle/>
          <a:p>
            <a:r>
              <a:rPr lang="en-US" i="1" dirty="0"/>
              <a:t>Comparison criteria:</a:t>
            </a:r>
          </a:p>
          <a:p>
            <a:pPr marL="342900" indent="-342900">
              <a:buFont typeface="+mj-lt"/>
              <a:buAutoNum type="arabicPeriod"/>
            </a:pPr>
            <a:r>
              <a:rPr lang="en-US" i="1" dirty="0">
                <a:latin typeface="Times New Roman" panose="02020603050405020304" pitchFamily="18" charset="0"/>
                <a:cs typeface="Times New Roman" panose="02020603050405020304" pitchFamily="18" charset="0"/>
              </a:rPr>
              <a:t>Schwarz criterion </a:t>
            </a:r>
          </a:p>
          <a:p>
            <a:pPr marL="342900" indent="-342900">
              <a:buFont typeface="+mj-lt"/>
              <a:buAutoNum type="arabicPeriod"/>
            </a:pPr>
            <a:r>
              <a:rPr lang="en-US" i="1" dirty="0">
                <a:latin typeface="Times New Roman" panose="02020603050405020304" pitchFamily="18" charset="0"/>
                <a:cs typeface="Times New Roman" panose="02020603050405020304" pitchFamily="18" charset="0"/>
              </a:rPr>
              <a:t>Log Likelihood function</a:t>
            </a:r>
          </a:p>
          <a:p>
            <a:pPr marL="342900" indent="-342900">
              <a:buFont typeface="+mj-lt"/>
              <a:buAutoNum type="arabicPeriod"/>
            </a:pPr>
            <a:r>
              <a:rPr lang="en-US" i="1" dirty="0" err="1">
                <a:latin typeface="Times New Roman" panose="02020603050405020304" pitchFamily="18" charset="0"/>
                <a:cs typeface="Times New Roman" panose="02020603050405020304" pitchFamily="18" charset="0"/>
              </a:rPr>
              <a:t>Akaike</a:t>
            </a:r>
            <a:r>
              <a:rPr lang="en-US" i="1" dirty="0">
                <a:latin typeface="Times New Roman" panose="02020603050405020304" pitchFamily="18" charset="0"/>
                <a:cs typeface="Times New Roman" panose="02020603050405020304" pitchFamily="18" charset="0"/>
              </a:rPr>
              <a:t> info criterion</a:t>
            </a:r>
          </a:p>
        </p:txBody>
      </p:sp>
      <p:sp>
        <p:nvSpPr>
          <p:cNvPr id="6" name="TextBox 5"/>
          <p:cNvSpPr txBox="1"/>
          <p:nvPr/>
        </p:nvSpPr>
        <p:spPr>
          <a:xfrm>
            <a:off x="0" y="301336"/>
            <a:ext cx="121920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Estimation results for GARCH models</a:t>
            </a:r>
          </a:p>
        </p:txBody>
      </p:sp>
      <p:sp>
        <p:nvSpPr>
          <p:cNvPr id="7" name="TextBox 6"/>
          <p:cNvSpPr txBox="1"/>
          <p:nvPr/>
        </p:nvSpPr>
        <p:spPr>
          <a:xfrm>
            <a:off x="3252355" y="4628301"/>
            <a:ext cx="4426527" cy="33855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Table 4. The in-sample results</a:t>
            </a:r>
          </a:p>
        </p:txBody>
      </p:sp>
      <p:pic>
        <p:nvPicPr>
          <p:cNvPr id="8" name="Picture 7"/>
          <p:cNvPicPr>
            <a:picLocks noChangeAspect="1"/>
          </p:cNvPicPr>
          <p:nvPr/>
        </p:nvPicPr>
        <p:blipFill>
          <a:blip r:embed="rId3"/>
          <a:stretch>
            <a:fillRect/>
          </a:stretch>
        </p:blipFill>
        <p:spPr>
          <a:xfrm>
            <a:off x="7138556" y="1191399"/>
            <a:ext cx="2795153" cy="3276692"/>
          </a:xfrm>
          <a:prstGeom prst="rect">
            <a:avLst/>
          </a:prstGeom>
        </p:spPr>
      </p:pic>
    </p:spTree>
    <p:extLst>
      <p:ext uri="{BB962C8B-B14F-4D97-AF65-F5344CB8AC3E}">
        <p14:creationId xmlns:p14="http://schemas.microsoft.com/office/powerpoint/2010/main" val="225489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12" y="647784"/>
            <a:ext cx="5754203" cy="5555589"/>
          </a:xfrm>
          <a:prstGeom prst="rect">
            <a:avLst/>
          </a:prstGeom>
        </p:spPr>
      </p:pic>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b="9886"/>
          <a:stretch/>
        </p:blipFill>
        <p:spPr>
          <a:xfrm>
            <a:off x="5995416" y="647783"/>
            <a:ext cx="5985304" cy="5015261"/>
          </a:xfrm>
          <a:prstGeom prst="rect">
            <a:avLst/>
          </a:prstGeom>
        </p:spPr>
      </p:pic>
      <p:sp>
        <p:nvSpPr>
          <p:cNvPr id="4" name="TextBox 3"/>
          <p:cNvSpPr txBox="1"/>
          <p:nvPr/>
        </p:nvSpPr>
        <p:spPr>
          <a:xfrm>
            <a:off x="0" y="103909"/>
            <a:ext cx="121920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Evaluation of out-of-sample volatility forecast</a:t>
            </a:r>
          </a:p>
        </p:txBody>
      </p:sp>
    </p:spTree>
    <p:extLst>
      <p:ext uri="{BB962C8B-B14F-4D97-AF65-F5344CB8AC3E}">
        <p14:creationId xmlns:p14="http://schemas.microsoft.com/office/powerpoint/2010/main" val="4270051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2" y="1007008"/>
            <a:ext cx="9078191" cy="3416320"/>
          </a:xfrm>
          <a:prstGeom prst="rect">
            <a:avLst/>
          </a:prstGeom>
        </p:spPr>
        <p:txBody>
          <a:bodyPr wrap="square">
            <a:spAutoFit/>
          </a:bodyPr>
          <a:lstStyle/>
          <a:p>
            <a:pPr marL="285750" indent="-28575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It can be concluded that the asymmetric models of GARCH-family outperformed the symmetric models in capturing the volatility of stock return in all markets;</a:t>
            </a:r>
          </a:p>
          <a:p>
            <a:pPr marL="285750" indent="-28575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All stock markets are characterized with volatility clustering, asymmetric effect, heavy tails, and leptokurtosis</a:t>
            </a:r>
          </a:p>
          <a:p>
            <a:pPr marL="285750" indent="-28575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negative news have a greater impact on volatility than the positive news in all markets, with one exception for Slovakian Stock market;</a:t>
            </a:r>
          </a:p>
          <a:p>
            <a:pPr marL="285750" indent="-28575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volatility shocks are quite persistence except in the Slovakian stock market;</a:t>
            </a:r>
          </a:p>
          <a:p>
            <a:pPr marL="285750" indent="-28575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asymmetric volatility is evidenced in all markets. However, the developed markets display higher leverage effect in comparison with emerging ones;</a:t>
            </a:r>
          </a:p>
          <a:p>
            <a:pPr marL="285750" indent="-28575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In general, it seems like the APARCH model is more suitable to forecast the stock return volatility for emerging markets and the CGARCH for developed markets;</a:t>
            </a:r>
          </a:p>
          <a:p>
            <a:pPr marL="285750" indent="-285750" algn="just">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228600"/>
            <a:ext cx="12192000" cy="400110"/>
          </a:xfrm>
          <a:prstGeom prst="rect">
            <a:avLst/>
          </a:prstGeom>
          <a:noFill/>
        </p:spPr>
        <p:txBody>
          <a:bodyPr wrap="square" rtlCol="0">
            <a:spAutoFit/>
          </a:bodyPr>
          <a:lstStyle/>
          <a:p>
            <a:pPr algn="ctr"/>
            <a:r>
              <a:rPr lang="en-US" sz="2000" dirty="0"/>
              <a:t>Conclusion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70" y="3927764"/>
            <a:ext cx="2853101" cy="2815806"/>
          </a:xfrm>
          <a:prstGeom prst="rect">
            <a:avLst/>
          </a:prstGeom>
        </p:spPr>
      </p:pic>
    </p:spTree>
    <p:extLst>
      <p:ext uri="{BB962C8B-B14F-4D97-AF65-F5344CB8AC3E}">
        <p14:creationId xmlns:p14="http://schemas.microsoft.com/office/powerpoint/2010/main" val="256580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4436" y="2358737"/>
            <a:ext cx="8562109"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THANK YOU FOR YOUR ATTENTION!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9644" y="3439391"/>
            <a:ext cx="1759527" cy="1173018"/>
          </a:xfrm>
          <a:prstGeom prst="rect">
            <a:avLst/>
          </a:prstGeom>
        </p:spPr>
      </p:pic>
    </p:spTree>
    <p:extLst>
      <p:ext uri="{BB962C8B-B14F-4D97-AF65-F5344CB8AC3E}">
        <p14:creationId xmlns:p14="http://schemas.microsoft.com/office/powerpoint/2010/main" val="71242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4174" y="737755"/>
            <a:ext cx="4935682" cy="2677656"/>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 Contents </a:t>
            </a:r>
          </a:p>
          <a:p>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Introduction</a:t>
            </a:r>
          </a:p>
          <a:p>
            <a:pPr marL="285750"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Methodology</a:t>
            </a:r>
          </a:p>
          <a:p>
            <a:pPr marL="285750"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Data Analysis and findings</a:t>
            </a:r>
          </a:p>
          <a:p>
            <a:pPr marL="285750"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Conclusion</a:t>
            </a:r>
          </a:p>
          <a:p>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0876" y="2664366"/>
            <a:ext cx="3398796" cy="3354367"/>
          </a:xfrm>
          <a:prstGeom prst="rect">
            <a:avLst/>
          </a:prstGeom>
        </p:spPr>
      </p:pic>
    </p:spTree>
    <p:extLst>
      <p:ext uri="{BB962C8B-B14F-4D97-AF65-F5344CB8AC3E}">
        <p14:creationId xmlns:p14="http://schemas.microsoft.com/office/powerpoint/2010/main" val="141736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4791" y="1787238"/>
            <a:ext cx="4436919" cy="1200329"/>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Volatility is a statistical measure of the dispersion of returns for a given security or market index (</a:t>
            </a:r>
            <a:r>
              <a:rPr lang="en-US" i="1" dirty="0" err="1">
                <a:latin typeface="Times New Roman" panose="02020603050405020304" pitchFamily="18" charset="0"/>
                <a:cs typeface="Times New Roman" panose="02020603050405020304" pitchFamily="18" charset="0"/>
              </a:rPr>
              <a:t>Kuepper</a:t>
            </a:r>
            <a:r>
              <a:rPr lang="en-US" i="1" dirty="0">
                <a:latin typeface="Times New Roman" panose="02020603050405020304" pitchFamily="18" charset="0"/>
                <a:cs typeface="Times New Roman" panose="02020603050405020304" pitchFamily="18" charset="0"/>
              </a:rPr>
              <a:t>, 2020)</a:t>
            </a:r>
          </a:p>
          <a:p>
            <a:endParaRPr lang="en-US"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31937" y="463515"/>
            <a:ext cx="616180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Introduction</a:t>
            </a:r>
          </a:p>
        </p:txBody>
      </p:sp>
      <p:graphicFrame>
        <p:nvGraphicFramePr>
          <p:cNvPr id="5" name="Diagram 4"/>
          <p:cNvGraphicFramePr/>
          <p:nvPr>
            <p:extLst>
              <p:ext uri="{D42A27DB-BD31-4B8C-83A1-F6EECF244321}">
                <p14:modId xmlns:p14="http://schemas.microsoft.com/office/powerpoint/2010/main" val="483924781"/>
              </p:ext>
            </p:extLst>
          </p:nvPr>
        </p:nvGraphicFramePr>
        <p:xfrm>
          <a:off x="4925290" y="1257300"/>
          <a:ext cx="6809509" cy="4665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791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56573018"/>
              </p:ext>
            </p:extLst>
          </p:nvPr>
        </p:nvGraphicFramePr>
        <p:xfrm>
          <a:off x="0" y="215515"/>
          <a:ext cx="11637818" cy="6330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4552" y="4707450"/>
            <a:ext cx="4143266" cy="1589442"/>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1" y="215515"/>
            <a:ext cx="3370118" cy="1873059"/>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981" y="4443460"/>
            <a:ext cx="3480955" cy="2102813"/>
          </a:xfrm>
          <a:prstGeom prst="rect">
            <a:avLst/>
          </a:prstGeom>
        </p:spPr>
      </p:pic>
    </p:spTree>
    <p:extLst>
      <p:ext uri="{BB962C8B-B14F-4D97-AF65-F5344CB8AC3E}">
        <p14:creationId xmlns:p14="http://schemas.microsoft.com/office/powerpoint/2010/main" val="356952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814" y="537909"/>
            <a:ext cx="522459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ARCH Model </a:t>
            </a:r>
          </a:p>
        </p:txBody>
      </p:sp>
      <p:sp>
        <p:nvSpPr>
          <p:cNvPr id="3" name="Rectangle 2"/>
          <p:cNvSpPr/>
          <p:nvPr/>
        </p:nvSpPr>
        <p:spPr>
          <a:xfrm>
            <a:off x="357797" y="1183734"/>
            <a:ext cx="5217607"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 Autoregressive Conditional Heteroscedasticity (ARCH) was first introduced by Engle (1982).</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843" y="2842194"/>
            <a:ext cx="2826467" cy="545976"/>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97" y="4451853"/>
            <a:ext cx="5012718" cy="824009"/>
          </a:xfrm>
          <a:prstGeom prst="rect">
            <a:avLst/>
          </a:prstGeom>
        </p:spPr>
      </p:pic>
      <p:sp>
        <p:nvSpPr>
          <p:cNvPr id="6" name="TextBox 5"/>
          <p:cNvSpPr txBox="1"/>
          <p:nvPr/>
        </p:nvSpPr>
        <p:spPr>
          <a:xfrm>
            <a:off x="764744" y="2265447"/>
            <a:ext cx="2577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ARCH (1,1):</a:t>
            </a:r>
          </a:p>
        </p:txBody>
      </p:sp>
      <p:sp>
        <p:nvSpPr>
          <p:cNvPr id="7" name="TextBox 6"/>
          <p:cNvSpPr txBox="1"/>
          <p:nvPr/>
        </p:nvSpPr>
        <p:spPr>
          <a:xfrm>
            <a:off x="764744" y="3849329"/>
            <a:ext cx="25776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ARCH (</a:t>
            </a:r>
            <a:r>
              <a:rPr lang="en-US" dirty="0" err="1">
                <a:latin typeface="Times New Roman" panose="02020603050405020304" pitchFamily="18" charset="0"/>
                <a:cs typeface="Times New Roman" panose="02020603050405020304" pitchFamily="18" charset="0"/>
              </a:rPr>
              <a:t>p,q</a:t>
            </a:r>
            <a:r>
              <a:rPr lang="en-US" dirty="0">
                <a:latin typeface="Times New Roman" panose="02020603050405020304" pitchFamily="18" charset="0"/>
                <a:cs typeface="Times New Roman" panose="02020603050405020304" pitchFamily="18" charset="0"/>
              </a:rPr>
              <a:t>):</a:t>
            </a:r>
          </a:p>
        </p:txBody>
      </p:sp>
      <p:sp>
        <p:nvSpPr>
          <p:cNvPr id="9" name="Rectangle 8"/>
          <p:cNvSpPr/>
          <p:nvPr/>
        </p:nvSpPr>
        <p:spPr>
          <a:xfrm>
            <a:off x="350814" y="409724"/>
            <a:ext cx="5232512" cy="58202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59371" y="409724"/>
            <a:ext cx="5986130" cy="582024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32488" y="479268"/>
            <a:ext cx="5806194"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 GARCH Model </a:t>
            </a:r>
          </a:p>
        </p:txBody>
      </p:sp>
      <p:sp>
        <p:nvSpPr>
          <p:cNvPr id="12" name="Rectangle 11"/>
          <p:cNvSpPr/>
          <p:nvPr/>
        </p:nvSpPr>
        <p:spPr>
          <a:xfrm>
            <a:off x="5859371" y="1110528"/>
            <a:ext cx="5879311" cy="1200329"/>
          </a:xfrm>
          <a:prstGeom prst="rect">
            <a:avLst/>
          </a:prstGeom>
        </p:spPr>
        <p:txBody>
          <a:bodyPr wrap="square">
            <a:spAutoFit/>
          </a:bodyPr>
          <a:lstStyle/>
          <a:p>
            <a:pPr algn="just"/>
            <a:r>
              <a:rPr lang="en-US" dirty="0" err="1">
                <a:latin typeface="Times New Roman" panose="02020603050405020304" pitchFamily="18" charset="0"/>
                <a:cs typeface="Times New Roman" panose="02020603050405020304" pitchFamily="18" charset="0"/>
              </a:rPr>
              <a:t>Bollerstev</a:t>
            </a:r>
            <a:r>
              <a:rPr lang="en-US" dirty="0">
                <a:latin typeface="Times New Roman" panose="02020603050405020304" pitchFamily="18" charset="0"/>
                <a:cs typeface="Times New Roman" panose="02020603050405020304" pitchFamily="18" charset="0"/>
              </a:rPr>
              <a:t> (1986) and Taylor (1986) have generalized the ARCH model by including lagged values of the conditional variance and developed the Generalized Autoregressive Conditional Heteroscedasticity model (GARCH).</a:t>
            </a:r>
          </a:p>
        </p:txBody>
      </p:sp>
      <p:sp>
        <p:nvSpPr>
          <p:cNvPr id="13" name="TextBox 12"/>
          <p:cNvSpPr txBox="1"/>
          <p:nvPr/>
        </p:nvSpPr>
        <p:spPr>
          <a:xfrm>
            <a:off x="5997256" y="2465382"/>
            <a:ext cx="18184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GARCH (1,1):</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460" y="2898830"/>
            <a:ext cx="3069987" cy="611811"/>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5061" y="4250995"/>
            <a:ext cx="4178705" cy="681059"/>
          </a:xfrm>
          <a:prstGeom prst="rect">
            <a:avLst/>
          </a:prstGeom>
        </p:spPr>
      </p:pic>
      <p:sp>
        <p:nvSpPr>
          <p:cNvPr id="16" name="TextBox 15"/>
          <p:cNvSpPr txBox="1"/>
          <p:nvPr/>
        </p:nvSpPr>
        <p:spPr>
          <a:xfrm>
            <a:off x="5997256" y="3679985"/>
            <a:ext cx="18184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GARCH (</a:t>
            </a:r>
            <a:r>
              <a:rPr lang="en-US" dirty="0" err="1">
                <a:latin typeface="Times New Roman" panose="02020603050405020304" pitchFamily="18" charset="0"/>
                <a:cs typeface="Times New Roman" panose="02020603050405020304" pitchFamily="18" charset="0"/>
              </a:rPr>
              <a:t>p,q</a:t>
            </a:r>
            <a:r>
              <a:rPr lang="en-US" dirty="0">
                <a:latin typeface="Times New Roman" panose="02020603050405020304" pitchFamily="18" charset="0"/>
                <a:cs typeface="Times New Roman" panose="02020603050405020304" pitchFamily="18" charset="0"/>
              </a:rPr>
              <a:t>):</a:t>
            </a:r>
          </a:p>
        </p:txBody>
      </p:sp>
      <p:sp>
        <p:nvSpPr>
          <p:cNvPr id="17" name="Rectangle 16"/>
          <p:cNvSpPr/>
          <p:nvPr/>
        </p:nvSpPr>
        <p:spPr>
          <a:xfrm>
            <a:off x="5997256" y="5275862"/>
            <a:ext cx="5879311" cy="954107"/>
          </a:xfrm>
          <a:prstGeom prst="rect">
            <a:avLst/>
          </a:prstGeom>
        </p:spPr>
        <p:txBody>
          <a:bodyPr wrap="square">
            <a:spAutoFit/>
          </a:bodyPr>
          <a:lstStyle/>
          <a:p>
            <a:r>
              <a:rPr lang="en-US" sz="1400" i="1" dirty="0">
                <a:latin typeface="Times New Roman" panose="02020603050405020304" pitchFamily="18" charset="0"/>
                <a:cs typeface="Times New Roman" panose="02020603050405020304" pitchFamily="18" charset="0"/>
              </a:rPr>
              <a:t>      -the conditional variance</a:t>
            </a:r>
          </a:p>
          <a:p>
            <a:r>
              <a:rPr lang="en-US" sz="1400" i="1" dirty="0">
                <a:latin typeface="Times New Roman" panose="02020603050405020304" pitchFamily="18" charset="0"/>
                <a:cs typeface="Times New Roman" panose="02020603050405020304" pitchFamily="18" charset="0"/>
              </a:rPr>
              <a:t>      -the long-term average component of variance</a:t>
            </a:r>
          </a:p>
          <a:p>
            <a:r>
              <a:rPr lang="en-US" sz="1400" i="1" dirty="0">
                <a:latin typeface="Times New Roman" panose="02020603050405020304" pitchFamily="18" charset="0"/>
                <a:cs typeface="Times New Roman" panose="02020603050405020304" pitchFamily="18" charset="0"/>
              </a:rPr>
              <a:t>      -the sensitivity of conditional volatility to market shocks</a:t>
            </a:r>
          </a:p>
          <a:p>
            <a:r>
              <a:rPr lang="en-US" sz="1400" i="1" dirty="0">
                <a:latin typeface="Times New Roman" panose="02020603050405020304" pitchFamily="18" charset="0"/>
                <a:cs typeface="Times New Roman" panose="02020603050405020304" pitchFamily="18" charset="0"/>
              </a:rPr>
              <a:t>β - the persistence of conditional volatility</a:t>
            </a:r>
          </a:p>
        </p:txBody>
      </p:sp>
      <p:pic>
        <p:nvPicPr>
          <p:cNvPr id="18" name="Picture 1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2488" y="5274245"/>
            <a:ext cx="330089" cy="288827"/>
          </a:xfrm>
          <a:prstGeom prst="rect">
            <a:avLst/>
          </a:prstGeom>
        </p:spPr>
      </p:pic>
      <p:pic>
        <p:nvPicPr>
          <p:cNvPr id="19" name="Picture 1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0119" y="5574621"/>
            <a:ext cx="197040" cy="231307"/>
          </a:xfrm>
          <a:prstGeom prst="rect">
            <a:avLst/>
          </a:prstGeom>
        </p:spPr>
      </p:pic>
      <p:pic>
        <p:nvPicPr>
          <p:cNvPr id="20" name="Picture 19"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0866" y="5824156"/>
            <a:ext cx="205607" cy="162772"/>
          </a:xfrm>
          <a:prstGeom prst="rect">
            <a:avLst/>
          </a:prstGeom>
        </p:spPr>
      </p:pic>
    </p:spTree>
    <p:extLst>
      <p:ext uri="{BB962C8B-B14F-4D97-AF65-F5344CB8AC3E}">
        <p14:creationId xmlns:p14="http://schemas.microsoft.com/office/powerpoint/2010/main" val="377453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241" y="399361"/>
            <a:ext cx="3680200"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EGARCH Model </a:t>
            </a:r>
          </a:p>
        </p:txBody>
      </p:sp>
      <p:sp>
        <p:nvSpPr>
          <p:cNvPr id="3" name="Rectangle 2"/>
          <p:cNvSpPr/>
          <p:nvPr/>
        </p:nvSpPr>
        <p:spPr>
          <a:xfrm>
            <a:off x="248615" y="916301"/>
            <a:ext cx="4022049" cy="1200329"/>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The EGARCH model was first presented by Nelson (1991), which captures the asymmetric effect. It is expressed as follows: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7796"/>
            <a:ext cx="4283174" cy="1178973"/>
          </a:xfrm>
          <a:prstGeom prst="rect">
            <a:avLst/>
          </a:prstGeom>
        </p:spPr>
      </p:pic>
      <p:sp>
        <p:nvSpPr>
          <p:cNvPr id="5" name="Rectangle 4"/>
          <p:cNvSpPr/>
          <p:nvPr/>
        </p:nvSpPr>
        <p:spPr>
          <a:xfrm>
            <a:off x="346443" y="3919743"/>
            <a:ext cx="330956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 𝛾 represents the leverage effect. </a:t>
            </a:r>
          </a:p>
        </p:txBody>
      </p:sp>
      <p:sp>
        <p:nvSpPr>
          <p:cNvPr id="7" name="Rectangle 6"/>
          <p:cNvSpPr/>
          <p:nvPr/>
        </p:nvSpPr>
        <p:spPr>
          <a:xfrm>
            <a:off x="208791" y="251754"/>
            <a:ext cx="4196954" cy="5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5570" y="251754"/>
            <a:ext cx="3565822" cy="5234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51217" y="251753"/>
            <a:ext cx="4140783" cy="523464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0850" y="399361"/>
            <a:ext cx="214033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GJR-GARCH Model</a:t>
            </a:r>
          </a:p>
        </p:txBody>
      </p:sp>
      <p:sp>
        <p:nvSpPr>
          <p:cNvPr id="11" name="Rectangle 10"/>
          <p:cNvSpPr/>
          <p:nvPr/>
        </p:nvSpPr>
        <p:spPr>
          <a:xfrm>
            <a:off x="4491965" y="916301"/>
            <a:ext cx="3325092" cy="1754326"/>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 Another model which accounts and measures the asymmetry is presented by </a:t>
            </a:r>
            <a:r>
              <a:rPr lang="en-US" dirty="0" err="1">
                <a:latin typeface="Times New Roman" panose="02020603050405020304" pitchFamily="18" charset="0"/>
                <a:cs typeface="Times New Roman" panose="02020603050405020304" pitchFamily="18" charset="0"/>
              </a:rPr>
              <a:t>Glosten</a:t>
            </a:r>
            <a:r>
              <a:rPr lang="en-US" dirty="0">
                <a:latin typeface="Times New Roman" panose="02020603050405020304" pitchFamily="18" charset="0"/>
                <a:cs typeface="Times New Roman" panose="02020603050405020304" pitchFamily="18" charset="0"/>
              </a:rPr>
              <a:t> et al. (1993) and it is called the GJR-GARCH model or TGARCH model. It is expressed as follows:</a:t>
            </a: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315" y="3047008"/>
            <a:ext cx="3241742" cy="518679"/>
          </a:xfrm>
          <a:prstGeom prst="rect">
            <a:avLst/>
          </a:prstGeom>
        </p:spPr>
      </p:pic>
      <p:sp>
        <p:nvSpPr>
          <p:cNvPr id="13" name="Rectangle 12"/>
          <p:cNvSpPr/>
          <p:nvPr/>
        </p:nvSpPr>
        <p:spPr>
          <a:xfrm>
            <a:off x="4543397" y="3919743"/>
            <a:ext cx="330956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 𝛾 represents the leverage effect. </a:t>
            </a:r>
          </a:p>
        </p:txBody>
      </p:sp>
      <p:sp>
        <p:nvSpPr>
          <p:cNvPr id="14" name="Rectangle 13"/>
          <p:cNvSpPr/>
          <p:nvPr/>
        </p:nvSpPr>
        <p:spPr>
          <a:xfrm>
            <a:off x="9287195" y="445431"/>
            <a:ext cx="176009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APARCH Model</a:t>
            </a:r>
          </a:p>
        </p:txBody>
      </p:sp>
      <p:sp>
        <p:nvSpPr>
          <p:cNvPr id="15" name="Rectangle 14"/>
          <p:cNvSpPr/>
          <p:nvPr/>
        </p:nvSpPr>
        <p:spPr>
          <a:xfrm>
            <a:off x="8105794" y="949106"/>
            <a:ext cx="4044271" cy="2031325"/>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 Asymmetry can be captured also by Asymmetric Power ARCH (APARCH) model presented by Ding et al. (1993), where the power parameter  is estimated rather than imposed, and the optional parameter ϒ is used to capture the asymmetry as follows:</a:t>
            </a:r>
          </a:p>
        </p:txBody>
      </p:sp>
      <p:pic>
        <p:nvPicPr>
          <p:cNvPr id="16" name="Picture 1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217" y="3586949"/>
            <a:ext cx="4077459" cy="539785"/>
          </a:xfrm>
          <a:prstGeom prst="rect">
            <a:avLst/>
          </a:prstGeom>
        </p:spPr>
      </p:pic>
      <p:sp>
        <p:nvSpPr>
          <p:cNvPr id="17" name="Rectangle 16"/>
          <p:cNvSpPr/>
          <p:nvPr/>
        </p:nvSpPr>
        <p:spPr>
          <a:xfrm>
            <a:off x="8347304" y="4548586"/>
            <a:ext cx="330956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 𝛾 represents the leverage effect. </a:t>
            </a:r>
          </a:p>
        </p:txBody>
      </p:sp>
    </p:spTree>
    <p:extLst>
      <p:ext uri="{BB962C8B-B14F-4D97-AF65-F5344CB8AC3E}">
        <p14:creationId xmlns:p14="http://schemas.microsoft.com/office/powerpoint/2010/main" val="255151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9590" y="272534"/>
            <a:ext cx="183896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 CGARCH model</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509" y="3359883"/>
            <a:ext cx="4758341" cy="539494"/>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460" y="5098892"/>
            <a:ext cx="4686390" cy="549277"/>
          </a:xfrm>
          <a:prstGeom prst="rect">
            <a:avLst/>
          </a:prstGeom>
        </p:spPr>
      </p:pic>
      <p:sp>
        <p:nvSpPr>
          <p:cNvPr id="5" name="Rectangle 4"/>
          <p:cNvSpPr/>
          <p:nvPr/>
        </p:nvSpPr>
        <p:spPr>
          <a:xfrm>
            <a:off x="521589" y="1008204"/>
            <a:ext cx="8185993" cy="923330"/>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 Another model will be considered in this paper to enrich the research and is called the component GARCH model, introduced by (Engle and Lee, 1999) and (Ding and Granger, 1996)</a:t>
            </a:r>
          </a:p>
        </p:txBody>
      </p:sp>
      <p:sp>
        <p:nvSpPr>
          <p:cNvPr id="6" name="Rectangle 5"/>
          <p:cNvSpPr/>
          <p:nvPr/>
        </p:nvSpPr>
        <p:spPr>
          <a:xfrm>
            <a:off x="521590" y="2608540"/>
            <a:ext cx="308738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 The short-run transitory effect:</a:t>
            </a:r>
          </a:p>
        </p:txBody>
      </p:sp>
      <p:sp>
        <p:nvSpPr>
          <p:cNvPr id="7" name="Rectangle 6"/>
          <p:cNvSpPr/>
          <p:nvPr/>
        </p:nvSpPr>
        <p:spPr>
          <a:xfrm>
            <a:off x="521590" y="4398969"/>
            <a:ext cx="473302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 The long-run impact of the variance innovation: </a:t>
            </a:r>
          </a:p>
        </p:txBody>
      </p:sp>
    </p:spTree>
    <p:extLst>
      <p:ext uri="{BB962C8B-B14F-4D97-AF65-F5344CB8AC3E}">
        <p14:creationId xmlns:p14="http://schemas.microsoft.com/office/powerpoint/2010/main" val="8641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1147" y="480352"/>
            <a:ext cx="299312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 Distribution of the error term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568" y="1911791"/>
            <a:ext cx="3936240" cy="1122707"/>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223" y="3842619"/>
            <a:ext cx="5657297" cy="1290490"/>
          </a:xfrm>
          <a:prstGeom prst="rect">
            <a:avLst/>
          </a:prstGeom>
        </p:spPr>
      </p:pic>
      <p:sp>
        <p:nvSpPr>
          <p:cNvPr id="5" name="TextBox 4"/>
          <p:cNvSpPr txBox="1"/>
          <p:nvPr/>
        </p:nvSpPr>
        <p:spPr>
          <a:xfrm>
            <a:off x="401782" y="1288473"/>
            <a:ext cx="504305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Normal distribution:</a:t>
            </a:r>
          </a:p>
        </p:txBody>
      </p:sp>
      <p:sp>
        <p:nvSpPr>
          <p:cNvPr id="6" name="TextBox 5"/>
          <p:cNvSpPr txBox="1"/>
          <p:nvPr/>
        </p:nvSpPr>
        <p:spPr>
          <a:xfrm>
            <a:off x="401782" y="3473287"/>
            <a:ext cx="46863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Student-T distribution:</a:t>
            </a:r>
          </a:p>
        </p:txBody>
      </p:sp>
    </p:spTree>
    <p:extLst>
      <p:ext uri="{BB962C8B-B14F-4D97-AF65-F5344CB8AC3E}">
        <p14:creationId xmlns:p14="http://schemas.microsoft.com/office/powerpoint/2010/main" val="181500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8659" y="303707"/>
            <a:ext cx="208262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 Comparison criteria</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659" y="2405451"/>
            <a:ext cx="4052241" cy="3629398"/>
          </a:xfrm>
          <a:prstGeom prst="rect">
            <a:avLst/>
          </a:prstGeom>
        </p:spPr>
      </p:pic>
      <p:sp>
        <p:nvSpPr>
          <p:cNvPr id="5" name="Rectangle 4"/>
          <p:cNvSpPr/>
          <p:nvPr/>
        </p:nvSpPr>
        <p:spPr>
          <a:xfrm>
            <a:off x="564573" y="1077580"/>
            <a:ext cx="8901546" cy="923330"/>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 This paper uses four different loss functions or accurate statistics such as Mean Squared Error (MSE), Root Mean Squared Error (RMSE), Mean Absolute Error (MAE) and Mean Absolute Percentage Error (MAPE). </a:t>
            </a:r>
          </a:p>
        </p:txBody>
      </p:sp>
    </p:spTree>
    <p:extLst>
      <p:ext uri="{BB962C8B-B14F-4D97-AF65-F5344CB8AC3E}">
        <p14:creationId xmlns:p14="http://schemas.microsoft.com/office/powerpoint/2010/main" val="21220413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Ion Boardroom">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Retrospect</Template>
  <TotalTime>1061</TotalTime>
  <Words>724</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Arial</vt:lpstr>
      <vt:lpstr>Calibri</vt:lpstr>
      <vt:lpstr>Calibri Light</vt:lpstr>
      <vt:lpstr>Century Gothic</vt:lpstr>
      <vt:lpstr>Times New Roman</vt:lpstr>
      <vt:lpstr>Wingdings</vt:lpstr>
      <vt:lpstr>Wingdings 3</vt:lpstr>
      <vt:lpstr>Retrospect</vt:lpstr>
      <vt:lpstr>Ion</vt:lpstr>
      <vt:lpstr>Ion Boardroom</vt:lpstr>
      <vt:lpstr>Office Theme</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lorikaa</dc:creator>
  <cp:lastModifiedBy>Lenovo</cp:lastModifiedBy>
  <cp:revision>32</cp:revision>
  <dcterms:created xsi:type="dcterms:W3CDTF">2021-07-24T12:57:31Z</dcterms:created>
  <dcterms:modified xsi:type="dcterms:W3CDTF">2021-09-16T06:39:37Z</dcterms:modified>
</cp:coreProperties>
</file>